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3"/>
  </p:handout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74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0" r:id="rId21"/>
    <p:sldId id="27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B984E-BBA8-465D-9360-B5E3D241747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3A42A0-D8B2-4D8E-A5D9-95E650175F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333">
              <a:schemeClr val="bg2">
                <a:shade val="35000"/>
                <a:satMod val="250000"/>
              </a:schemeClr>
            </a:gs>
            <a:gs pos="0">
              <a:schemeClr val="accent2"/>
            </a:gs>
            <a:gs pos="49000">
              <a:schemeClr val="bg2">
                <a:shade val="35000"/>
                <a:satMod val="250000"/>
                <a:lumMod val="9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7C6DC2-AF19-42F4-9A0A-C715B4B66E1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7C821C-BBC8-4A81-A801-1040AF321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First Contact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Exploration and Exploitation</a:t>
            </a:r>
            <a:endParaRPr lang="en-US" sz="3200" dirty="0"/>
          </a:p>
        </p:txBody>
      </p:sp>
      <p:pic>
        <p:nvPicPr>
          <p:cNvPr id="2050" name="Picture 2" descr="https://www.uwgb.edu/wisfrench/photos/nicoletch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0" r="2298" b="6250"/>
          <a:stretch/>
        </p:blipFill>
        <p:spPr bwMode="auto">
          <a:xfrm>
            <a:off x="3200400" y="1676400"/>
            <a:ext cx="582119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29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28956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Name – given by </a:t>
            </a:r>
            <a:r>
              <a:rPr lang="en-US" sz="2600" b="1" dirty="0" err="1" smtClean="0"/>
              <a:t>Ojibwe</a:t>
            </a:r>
            <a:r>
              <a:rPr lang="en-US" sz="2600" b="1" dirty="0" smtClean="0"/>
              <a:t>, used by Europeans</a:t>
            </a:r>
            <a:endParaRPr lang="en-US" sz="2600" b="1" dirty="0"/>
          </a:p>
          <a:p>
            <a:pPr lvl="2"/>
            <a:r>
              <a:rPr lang="en-US" sz="2800" b="1" i="1" dirty="0" err="1"/>
              <a:t>Mamaceqtaw</a:t>
            </a:r>
            <a:endParaRPr lang="en-US" sz="2600" b="1" dirty="0"/>
          </a:p>
          <a:p>
            <a:pPr lvl="2"/>
            <a:r>
              <a:rPr lang="en-US" sz="2600" b="1" dirty="0" smtClean="0"/>
              <a:t>Means </a:t>
            </a:r>
            <a:r>
              <a:rPr lang="en-US" sz="2600" b="1" dirty="0"/>
              <a:t>“rice eaters”</a:t>
            </a:r>
          </a:p>
          <a:p>
            <a:pPr lvl="2"/>
            <a:r>
              <a:rPr lang="en-US" sz="2600" b="1" dirty="0"/>
              <a:t>Algonquin </a:t>
            </a:r>
          </a:p>
          <a:p>
            <a:pPr lvl="3"/>
            <a:r>
              <a:rPr lang="en-US" sz="2600" b="1" dirty="0" err="1"/>
              <a:t>Ojibwe</a:t>
            </a:r>
            <a:r>
              <a:rPr lang="en-US" sz="2600" b="1" dirty="0"/>
              <a:t> (Chippewa); Fox, Kickapoo (</a:t>
            </a:r>
            <a:r>
              <a:rPr lang="en-US" sz="2600" b="1" dirty="0" err="1"/>
              <a:t>Ashinaabe</a:t>
            </a:r>
            <a:r>
              <a:rPr lang="en-US" sz="2600" b="1" dirty="0"/>
              <a:t> language family)</a:t>
            </a:r>
          </a:p>
          <a:p>
            <a:endParaRPr lang="en-US" dirty="0"/>
          </a:p>
        </p:txBody>
      </p:sp>
      <p:pic>
        <p:nvPicPr>
          <p:cNvPr id="7170" name="Picture 2" descr="http://www.weyauwegachamber.com/images/native_american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93573"/>
            <a:ext cx="7162800" cy="37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270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French and the British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495800" cy="54864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First permanent settlements:</a:t>
            </a:r>
          </a:p>
          <a:p>
            <a:pPr lvl="1"/>
            <a:r>
              <a:rPr lang="en-US" sz="2600" b="1" dirty="0" smtClean="0"/>
              <a:t>English – 1607 Jamestown VA</a:t>
            </a:r>
          </a:p>
          <a:p>
            <a:pPr lvl="1"/>
            <a:r>
              <a:rPr lang="en-US" sz="2600" b="1" dirty="0" smtClean="0"/>
              <a:t>French – 1608 Quebec</a:t>
            </a:r>
          </a:p>
          <a:p>
            <a:pPr lvl="1"/>
            <a:endParaRPr lang="en-US" sz="2600" b="1" dirty="0"/>
          </a:p>
          <a:p>
            <a:r>
              <a:rPr lang="en-US" sz="2600" b="1" dirty="0" smtClean="0"/>
              <a:t>Purpose:</a:t>
            </a:r>
          </a:p>
          <a:p>
            <a:pPr lvl="1"/>
            <a:r>
              <a:rPr lang="en-US" sz="2600" b="1" dirty="0" smtClean="0"/>
              <a:t>British – individuals</a:t>
            </a:r>
          </a:p>
          <a:p>
            <a:pPr lvl="2"/>
            <a:r>
              <a:rPr lang="en-US" sz="2600" b="1" dirty="0" smtClean="0"/>
              <a:t>Little government support</a:t>
            </a:r>
          </a:p>
          <a:p>
            <a:pPr lvl="2"/>
            <a:r>
              <a:rPr lang="en-US" sz="2600" b="1" dirty="0" smtClean="0"/>
              <a:t>Settle, farm, new start</a:t>
            </a:r>
          </a:p>
          <a:p>
            <a:pPr lvl="1"/>
            <a:r>
              <a:rPr lang="en-US" sz="2600" b="1" dirty="0" smtClean="0"/>
              <a:t>French – traders</a:t>
            </a:r>
          </a:p>
          <a:p>
            <a:pPr lvl="2"/>
            <a:r>
              <a:rPr lang="en-US" sz="2600" b="1" dirty="0" smtClean="0"/>
              <a:t>Royal Enterprise of fur &amp; conversion to Christianity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7" t="2381" r="2270" b="31868"/>
          <a:stretch/>
        </p:blipFill>
        <p:spPr bwMode="auto">
          <a:xfrm>
            <a:off x="4590476" y="1143000"/>
            <a:ext cx="441948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027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Voyageurs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French focus – trade </a:t>
            </a:r>
          </a:p>
          <a:p>
            <a:pPr lvl="1"/>
            <a:r>
              <a:rPr lang="en-US" sz="2800" b="1" dirty="0" smtClean="0"/>
              <a:t>Tribes as partners</a:t>
            </a:r>
          </a:p>
          <a:p>
            <a:pPr lvl="1"/>
            <a:r>
              <a:rPr lang="en-US" sz="2800" b="1" dirty="0" smtClean="0"/>
              <a:t>Learned language</a:t>
            </a:r>
          </a:p>
          <a:p>
            <a:pPr lvl="1"/>
            <a:r>
              <a:rPr lang="en-US" sz="2800" b="1" dirty="0" smtClean="0"/>
              <a:t>Intermarriage</a:t>
            </a:r>
          </a:p>
          <a:p>
            <a:pPr lvl="1"/>
            <a:r>
              <a:rPr lang="en-US" sz="2800" b="1" dirty="0" smtClean="0"/>
              <a:t>“cultural absorption”</a:t>
            </a:r>
          </a:p>
          <a:p>
            <a:r>
              <a:rPr lang="en-US" sz="2800" b="1" dirty="0" smtClean="0"/>
              <a:t>Voyageurs – </a:t>
            </a:r>
          </a:p>
          <a:p>
            <a:pPr lvl="1"/>
            <a:r>
              <a:rPr lang="en-US" sz="2800" b="1" dirty="0" smtClean="0"/>
              <a:t>French traders on the Great Lakes waterways</a:t>
            </a:r>
          </a:p>
          <a:p>
            <a:pPr lvl="1"/>
            <a:r>
              <a:rPr lang="en-US" sz="2800" b="1" dirty="0" smtClean="0"/>
              <a:t>Used native forms of transportation (canoes, snowshoes)</a:t>
            </a:r>
          </a:p>
          <a:p>
            <a:pPr lvl="1"/>
            <a:r>
              <a:rPr lang="en-US" sz="2800" b="1" dirty="0" smtClean="0"/>
              <a:t>Created Middle Ground </a:t>
            </a:r>
            <a:endParaRPr lang="en-US" sz="28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1" t="11029" r="17843" b="10071"/>
          <a:stretch/>
        </p:blipFill>
        <p:spPr bwMode="auto">
          <a:xfrm>
            <a:off x="4094842" y="152400"/>
            <a:ext cx="49403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864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Thunder sticks and devil fish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Affect of European goods</a:t>
            </a:r>
          </a:p>
          <a:p>
            <a:pPr lvl="1"/>
            <a:r>
              <a:rPr lang="en-US" sz="2800" b="1" dirty="0" smtClean="0"/>
              <a:t>Changed identity of tribes</a:t>
            </a:r>
          </a:p>
          <a:p>
            <a:pPr lvl="2"/>
            <a:r>
              <a:rPr lang="en-US" sz="2800" b="1" dirty="0" smtClean="0"/>
              <a:t>Ho-Chunk &amp; Menominee (agrarian)</a:t>
            </a:r>
          </a:p>
          <a:p>
            <a:pPr lvl="3"/>
            <a:r>
              <a:rPr lang="en-US" sz="2800" b="1" dirty="0" smtClean="0"/>
              <a:t>Better farmers with metal tools</a:t>
            </a:r>
          </a:p>
          <a:p>
            <a:pPr lvl="2"/>
            <a:r>
              <a:rPr lang="en-US" sz="2800" b="1" dirty="0" smtClean="0"/>
              <a:t>Potawatomi &amp; </a:t>
            </a:r>
            <a:r>
              <a:rPr lang="en-US" sz="2800" b="1" dirty="0" err="1" smtClean="0"/>
              <a:t>Ojibwe</a:t>
            </a:r>
            <a:r>
              <a:rPr lang="en-US" sz="2800" b="1" dirty="0" smtClean="0"/>
              <a:t> (hunters)</a:t>
            </a:r>
          </a:p>
          <a:p>
            <a:pPr lvl="3"/>
            <a:r>
              <a:rPr lang="en-US" sz="2800" b="1" dirty="0" smtClean="0"/>
              <a:t>Efficient hunting</a:t>
            </a:r>
          </a:p>
          <a:p>
            <a:pPr lvl="3"/>
            <a:r>
              <a:rPr lang="en-US" sz="2800" b="1" dirty="0" smtClean="0"/>
              <a:t>Guns = easier to hunt animals and kill people</a:t>
            </a:r>
          </a:p>
          <a:p>
            <a:pPr lvl="4"/>
            <a:r>
              <a:rPr lang="en-US" sz="2800" b="1" dirty="0" smtClean="0"/>
              <a:t>Deadlier wars</a:t>
            </a:r>
          </a:p>
          <a:p>
            <a:pPr lvl="4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5218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Easy Exploitation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sz="2800" b="1" dirty="0" smtClean="0"/>
              <a:t>Lives made easier, but more dependent</a:t>
            </a:r>
          </a:p>
          <a:p>
            <a:r>
              <a:rPr lang="en-US" sz="2800" b="1" dirty="0" smtClean="0"/>
              <a:t>Raw materials (pelts) worth less than finished goods</a:t>
            </a:r>
          </a:p>
          <a:p>
            <a:pPr lvl="1"/>
            <a:r>
              <a:rPr lang="en-US" sz="2800" b="1" dirty="0" smtClean="0"/>
              <a:t>Takes more of them</a:t>
            </a:r>
          </a:p>
          <a:p>
            <a:pPr lvl="1"/>
            <a:r>
              <a:rPr lang="en-US" sz="2800" b="1" dirty="0" smtClean="0"/>
              <a:t>Need more to buy more…</a:t>
            </a:r>
          </a:p>
          <a:p>
            <a:pPr lvl="1"/>
            <a:r>
              <a:rPr lang="en-US" sz="2800" b="1" dirty="0" smtClean="0"/>
              <a:t>Depleted resources</a:t>
            </a:r>
          </a:p>
          <a:p>
            <a:pPr lvl="1"/>
            <a:r>
              <a:rPr lang="en-US" sz="2800" b="1" dirty="0" smtClean="0"/>
              <a:t>Tribes broke up into smaller bands</a:t>
            </a:r>
          </a:p>
          <a:p>
            <a:pPr lvl="1"/>
            <a:endParaRPr lang="en-US" dirty="0"/>
          </a:p>
        </p:txBody>
      </p:sp>
      <p:pic>
        <p:nvPicPr>
          <p:cNvPr id="9218" name="Picture 2" descr="http://www.turtletrack.org/Issues03/Co04192003/Art/FurT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828" y="1371600"/>
            <a:ext cx="300094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24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Roles of Native American Women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With men gone longer and farther, the role of women grew</a:t>
            </a:r>
          </a:p>
          <a:p>
            <a:pPr lvl="1"/>
            <a:r>
              <a:rPr lang="en-US" sz="2600" b="1" dirty="0" smtClean="0"/>
              <a:t>Hard labor</a:t>
            </a:r>
          </a:p>
          <a:p>
            <a:pPr lvl="1"/>
            <a:r>
              <a:rPr lang="en-US" sz="2600" b="1" dirty="0" smtClean="0"/>
              <a:t>Responsible for feeding village</a:t>
            </a:r>
          </a:p>
          <a:p>
            <a:pPr lvl="1"/>
            <a:endParaRPr lang="en-US" sz="2600" b="1" dirty="0"/>
          </a:p>
          <a:p>
            <a:r>
              <a:rPr lang="en-US" sz="2600" b="1" dirty="0" smtClean="0"/>
              <a:t>Potawatomi</a:t>
            </a:r>
          </a:p>
          <a:p>
            <a:pPr lvl="1"/>
            <a:r>
              <a:rPr lang="en-US" sz="2600" b="1" dirty="0" smtClean="0"/>
              <a:t>Women’s council in each village</a:t>
            </a:r>
          </a:p>
          <a:p>
            <a:pPr lvl="2"/>
            <a:r>
              <a:rPr lang="en-US" sz="2600" b="1" dirty="0" smtClean="0"/>
              <a:t>Eldest sisters of male clan chiefs</a:t>
            </a:r>
          </a:p>
          <a:p>
            <a:pPr lvl="2"/>
            <a:r>
              <a:rPr lang="en-US" sz="2600" b="1" dirty="0" smtClean="0"/>
              <a:t>Lead clan “in paths of good”</a:t>
            </a:r>
          </a:p>
          <a:p>
            <a:pPr lvl="2"/>
            <a:r>
              <a:rPr lang="en-US" sz="2600" b="1" dirty="0" smtClean="0"/>
              <a:t>Laws were 1</a:t>
            </a:r>
            <a:r>
              <a:rPr lang="en-US" sz="2600" b="1" baseline="30000" dirty="0" smtClean="0"/>
              <a:t>st</a:t>
            </a:r>
            <a:r>
              <a:rPr lang="en-US" sz="2600" b="1" dirty="0" smtClean="0"/>
              <a:t> approved by the women before going to men’s council</a:t>
            </a:r>
            <a:endParaRPr lang="en-US" sz="2600" b="1" dirty="0"/>
          </a:p>
        </p:txBody>
      </p:sp>
      <p:sp>
        <p:nvSpPr>
          <p:cNvPr id="4" name="AutoShape 2" descr="data:image/jpeg;base64,/9j/4AAQSkZJRgABAQAAAQABAAD/2wCEAAkGBxMSEhUSEhIWFRUVFRcVFxcWFRgVFRUVFRUWFxUVFRUYHSggGBolHRUVITEhJSkrLi4uFx8zODMtNygtLi0BCgoKBQUFDgUFDisZExkrKysrKysrKysrKysrKysrKysrKysrKysrKysrKysrKysrKysrKysrKysrKysrKysrK//AABEIARUAtgMBIgACEQEDEQH/xAAcAAABBQEBAQAAAAAAAAAAAAACAAEDBAYFBwj/xABDEAABAwIDBQYDBQUGBgMAAAABAAIRAyEEEjEFBkFRYRMicYGRoTKxwUJS0eHwBxQjYoIVRHKS0vFTY6KjssIWJIP/xAAUAQEAAAAAAAAAAAAAAAAAAAAA/8QAFBEBAAAAAAAAAAAAAAAAAAAAAP/aAAwDAQACEQMRAD8A33ZjklkHIeifOOY9U2cc0CyhPCbMP0ClnHX0KB06HN4+hTZ+hQEmTZuh9vxT5uh9kCSlNJ5JSeXugdOEN+Xv+SV+iA0k1+iV+nogKUyGDz9koPNASQTR1+SeOqBwnQwlH6lAUpJgE8ICCSaEkApQhnofb8U+bofZAkimzHl8kxceXugJJBmPL3SzHkPX8kBpkIJ5D1Sk9EBJwgv0Sk9PT80BpIb8/ZK/P2QElCaDzSjqgdJNHX5JR1QOnQx4pR+pQEkmj9SlCAk6GE8ICSTgJkAlMhJPL3/JKTy9/wAkDlMmM/ooSSgOUxQknomv0QEnQX6JX6eiAglKG6a/NBInlcnam2WULOMvOjRE+J5LkU96nFxlrQOV5Qa2UlysBtllSBMHyj1XS80Bykh80oQFKSGE8IHCdCAkgMFPKjRBAYKSEJIGKaUxnmmM80DkoSU1+abzQOmTEdfkm8/kgJJB5pR1KA5XN3g2s3C0TUdr8LRzcQY8hE+Svx1KxH7TsO9zKJaCW5nNPIOdlyk+MEIMvh61bFVjlJJJzPdynny8Fpa2xe4Q2c+s8JHBRVdh4ijRbSw9Qc3Q2C5x1JcXC3AdAljsBimUWZXkv+1eR6IOJg9pOY+HSCDf5FenbF2g2rTEOkgCZ10sfzXl22Nl4hzTXdTAyjvEHUDUwQCCur+zyu81g2bQ49Yjn4wg9MToAEoQGlKGEoQHKSCE6A0kKdAcJJgkgYlCUxb4+pTFvj6lAkk2Xx9SmLfH1KBEpiUxHj6po8fVAUpkEePqUso6+pQGuPvbtJuHwz3OaXZu40D7zgYk8AInyXTdHX1K5218AzFU+yc5wY4guykAuAvlkgwJjSDbVByKuNBEmoGMd9qfskSI8iFWZtFzzDcVRdluABDnRFomw158EG38RSw9ZrAA3uHIBZrQ2G24A6+i5DMeHOk3bxzkERz6FBrcPWNQEEA5gRl5zw81l9yNpNZjHsc3sWuBZkf8TagIgF3MkO6XC7uysGa2HFRlV7ZPdcyA6Gug/EDYwRoqm2NyzXqds2rFVwaXhw7pc1rWyIu3Tqg3cpLi7GxNb4MSwAjSoD3X8L3sfGF2IQHKQQQnhAacIAnhAQRAoIRAICCSQTIBzjmPVCXjmEimhAs45j1Ql45j1TwhcECLxzHqhzjmPVMQhjogLMOYQVXwJlIwq9eqQ0kEaix8boAY4mTEZbEG5PEz7QgFV+butJBAygw0N5yfTSdUOGqOIkatMETId3ZN/Ei6uUXAiYjp5wg5L8MKkmsxmaGx9sEFxJuQCB3oNvVV/wCwKDpaKVINLs0AAX4QQJANpHzXcquPDLEGSTpw04+qak+ftNPh+ueZBz8HXbTYKYbka1pDQASIhrpETa7lfY4OJN+XeBboTa94U4HQfoBQ1K7QSTctE2uQL39vZATXScrmy02vfycORVmmIty0kz7qlQqlxkwL2Guk+5CtMeJ5oJpTygSQHKcFCnQEiBQIggkCZIFMgiL+h9kxf0KSSBs3QoS/oUZQEoANToUOfx9ETihJQQ16lwL66jnyIQVjLSLXBvw4KBsAkyQTcu/1Dl+HBSOdI+wQRrOnl+aCpRPxZQWOzEzqHZgDroBPDopu2qkWa02N80A3EODRPPmgo1hBdmaLuMWjjLhedCrGDeCxpgDUQNB3vyQR0abs0uAJymDENGZxtqST9FNf7gPnHI8vBVtpPbLWkGTcRyBHXmWqpTrNbIcHDJJ7riZEkaSDFxbwQXf3h7SS6m4T90h4HdPgeHL6IMTVN3sYbgNcSCDAnRp11P5q+5t9f0J/1KtiXAnLDnQBbhzEzaOiCPZNMhjZucsyXF0zbNJ5gBXweunAfJV6bLOGXjAk2sLX8/mnbVAgSJ0hvj7cEFwORgqCgeGnzhTICBRSgCJASIIEQQSBJMEkEF+iaT0RlMUASeSFxPL3RISgAk/o/kocRTzNc06OBbrzEKcpig8y2ftyrhXupP7waS1zeIIkHKT8tCthg9q0qrTVbUp9cwyvEcHAnqei863nxGbFVnafxHD/AC936LmEhwgiQg9VbjmOe4Nr0TaIBBnNlg2db7Q9FN+/cGML7ky2Gs0c4iSbm404leUYTGvwsvZyjQHjaZXoP7PdoOxOHe6pGZtUtsI7pZTI87FBZ2lSeXUn1GANYXNJD5cAWBpOgtIv62hSPIdBlsWjIwyXZy3JmJggm3BdesWi7rgOE3+8Yv8A5wuO6u1mIo0qTpb2js15yZKQfA8jHQeSC63aTZknL/ia5gEupnVwjifZVKjqrq4LXzTlphrhdoERYXlwPHius6kT5CB/1D5hp8lj8dvfTpVXtNJ5Ie9kscC0tDzlyTx5i0EINgyn3AHC+pk9ZUVTEMptzPc0NA8BYREnisVtTfZzu7QpROpd3neAGg91wqlSvXdmq1PUz6Dh4IPWaGLpkAipTM8Q4X8Lq6HLz/dXDN7Vg1vqel7ei9BCBwU4KYJwgIFE0oUQQGCkmCSCuR1KZwPMp0xQNB5n2/BCQefy/BGhKACDz+X4IHyBr8lKULgg8Sx01Hufxc4uP9Rn6pYdskNa01HcBBPo0aq7hNiuq1KgJFOlRLhUqE90ZSZjmbeQVrE7cZh25NnU8zj8VV7SS6NAwanjc25AzKCahu5iqrD3GtBGjiGk+XBWt0W1sI+vQexwJDXtETwezMCNRLqd+i6+Hrs7JrnP7RxaHEuMkki8N0b4ABWdkvb2zTA+EgWuA4g/Ng9EEG2MQ99OqwMd32VMunKs5p15UGe/Sc5u/Rq0a7u0loFOrYm3akGmOhdOYf0nkvRn4Zsxzbl9sv8A7n1SrYQXPMg/9xzj7vKCBu0AGl0yJe7xAcD8nBeS/uzz/EcJcSXEAg5S65EDUr0TEbGoPGSCAIk04bmhjWkTF7g+q52O3TYQf3d5a8CS15nwvqPG4QYlrz+vwU9ByuVaTg4067DnaPBwF+8D9oKtUw5beZadHD6jgUGx3QcO0aTyIHjC3AK883Uf/Eb0LfQmPqvQwgcFECmThA4KMFAEYQOCkkEkELmjkgLRyWVb+0fAHWo8eNJ/0CkH7QNnn+8R40qo/wDVBpC0ckxaOS4Ld99nn+9M8w4fMKVu9eBP97o+bwPmg7GUKvj35WEt+KIbcxJ0JvoNT0BVVm8OEOmKon/9WfisX+0LeNxIw9FzTTe0EuY4OL3OcRkkaARJHGRw1COtQZUptZ2nZ4NhJLz8WIqlxkxq42kCNCDyA6mEwtVrIwmCIaft1XBjndcpOaPRSbt4OlhaLa+Le0OjLTDr9m1oAy02/eMXIEq4/f3Cg2FV3UMA+bgUGbwmysZTql1fClzXZpyGQZ5hji7XlzVfF7bFN1NsltQNyuDhlIAuHEQDOYH/ADLa4PerC1tKxpuH2XwyfMy0+qsYjZNLEMa2qxtQTmnMCWkmSAfu+EfVBk6W+uYMLshdLTZxab1Gud3SDbujjoZXQdvSKlMNaCHuAGXukkReIPGfKFBj/wBnFN7nllTI3WmwNnLYAtcXOk6WPVVaW5mIoDLTc14AJkNFMvGuSZPe11tpc8A6WzscWuDXGetoE8FV21TxGIrNODe0OonvvzNGUmDkIJuIuRHEKHE4Sq1ga7Ix5Ihslxa05pJMRmkC8nXou1sjdLBljXZXPLhJLnmZPxTlgaygkwmEGKpkYmlTc5ri0mm7MA4DVps5uul1ntsbHOF77T2lFxi/Do6LHxWupbvMpScPUfSMc8zTylrtfVRCh2dCr2zMzu++oBpWbclzRpmjwuBpZBkt3jlrNy/C4sIHLviR7L0wLz3A4QU61MNcC3OypTcNH0nEcfCPML0NA4KcFMEQQOEQKYJ5QE1JJqSD5fMlCV1auzKon+E4AauIhvqVUrYFwNu9a5AtOsA8UFSUpKnGFdyQnDO5II2Uy4gAEk6AAknwAWk3aweU1K1RsMwjC4g2mu52WlTPXNqP5VR3cllY1Lfw6b3jNOoAFo43XUxlfJg6FGZdWe7F1Tznu0gefdBPigp4rHPqHPUcSdBOgHIDgFB2qhfUlACgttqKxQxRaZaSPAke4VFpUrSg7+F3lxLPhr1PM5//AClWxvji/wDjf9FP/SstKkBQejbBxrq9F1auQ8guAJAENaJ0aBxKyrNsVv8AivA5BxaPQLRbHGTZzncSyo4eZI/BYlrkGq2ZvHXYR/ELhyecwPS9x5LbYDaNPEstZwgls3ER3geIXlOHeu1szGupOa9p04ePDwOiDub0VGBtVrRlNKn+8UnAWOZxZUpxwIflP9Q5LQ7Jxz30KVR0Zn02uPiQJK4W/jGPwbXNsczajYMZg898dR3gSOgXW2BUcMNQEW7JnDpzQdMYnoPX8lIyt09/yUbKs6t4H9aJCuOSCY1+iIVv5T7fiosw5KVoHVBIKvQpkzQOZToPPsVuz2sg1c0E6k2N+DI0B5+qgo7p0mtH2p43+S1DGBskNBceN9NLySRYeyfJmHxRb4RYeZF0GPq7vtBgAcuvjx9EDt3i0SWSFr2ta25IAP8ATB4weKAYgusCDby6TdB5rvHhRRpkMb3nwywPG5Dba2A81T3j7uIfTDswpBtBpiIbSaGkD+oOXb36xzhXoNsOyLqsRaczchPP4CPLqsfWqySSZJMkm5JOpPVAk6jYUaCRpREqOUiUByUTaihD1KzvWGpsPNB6BtCr2ezg0CJYxvm4gn6rFZlq99iWUKVPTvD0a0j6hY7MgtUqkLrYOtaDp9FwmOsVd2fieBQelYcNq4KkHGQ0mk/weHUx6F9N3kOSvbuuLsJQIt/DHHlb6LLbDxpyVMOACHguA5uDdB4w30K0G67D+60r6Bw9HuH0Qdn+IP0EQe/r6KMT95TFzuBQSF9hbhyTtqdAgbUcpmvPFAmkck6IP6JkGZfhHTPakf4Wt98wlTdibRJ65rzzgCAie88bDoLKI4gt063PD0QQYulBBc4CbAOOtuBsZuefBcLbm0KeHaS5xuLMAhxM6t0jxIWjqVZ1EC94kRx4LxrbmKNavUfNi9wYOAZJygDhaPMlA20cc6s81X6kAAcmiYHuVR1KOqf14WTMCAwERKHRCCgkhEEzUYCAciv7CoF2IpNI+2D6X+irNau7uhRzYlpicoJ+n1QXt/MQC+k2ZhrifMgD5FZUld7fR/8A9iPusb7yfquA5AWHfe6JxyuUAMFWqzczQ7yQdvYu0MlSk8iWg5Xe8et16Xsgfwo/5lUf9168d2e6QW9J8xf8V6fufi81Fwm4dJ6Ei9+pBPmg0Bb6o2OsL6+qanrdSAIE3p+vFTNQMbdShqAmlMjASQcJlKT3rHlOg8PqgqYYC026Egq3Ubxjz0soTdByNpNYGO+KGiSc17jkvIHs1PW3iV7JtDDsDXucCAGkk8wBJ6aLxqq+x5Tb5IKzipWNUTBJUtR0WQC8pAJmqVoQPTUgTAIggNq1u4VCX1Hn7IAHmT+CyIMLebhNAoVX/wA/H+VgP1QZbeOvnxNV3DNA8G2+i5LyjxtWXOPNxPqZUbLoDiVbwDplh4/oKo0Qp6esoJML/DqwdJgrZfs2x5FathyJLmF7R/Mw6eYPsspjaeZofEEWP0Kk2BtF1HGdqDBAnyc0SPQlB6JhN6WucO0phoLsphxJbw71hK1FOgNQT6rzjbTGPrdvTPcqDPlGgqfb8jr5lbbdnaPa0w2e80R4hBfex4Mg+Vr+ys0yYuFI0qQNQAwpKUNTIOOWHjJUVRsGwAVktJuChq0+koOTtWiatKpTAPfY4ToLgheLbSpOY803Nylpgg6g/q/mvdsQPK3BeJbfM4mtxiq8Ank1xaPkgosbAlQkyiqPRU2SgZoU7QhMDxUDnuJIHCZ8tUFtCagCqCSNSnFJBY7da7A7UGHwDmyM75gTeX2FvASsV2aNlJAcqTtWhAKKjqUygnOMCX73yEqi3WCpuzI0QdHB455sQMrjld4FWW0C2uQeDL/+K5dKsQbj0XdZiBVf2n/La0+Icfog6WzXxLHd6mb/AOEjitruS2HOP8vjxCw1Vwa0CYLy1o8yJ9pW73G+F94PjyJH4eqDW50bSoizmpGlBK1JM1JByg1O9qcJ3GRGiCniD0Xkm+ewX0qz6jTmZUc59rlpcZIPmV666wuqeOwLaggifdB4OBGqc1vIL0PbO5eaSy3T/crI1d36gkwQ0OLZIi4MGJ80Emy92qmIgsByfeAkLRO/Zs62WsII4tv4W4LQbt7NLcIylU7gePgaHdo5pd2jmjLDjNgTI59FPSwPZvc/Ddoxzh3WvqOex1gYcx5Ia6xuD0tKDIn9n1cWFRkHXUaaSFVxG4+KaIGRwGkO0kyYkLp757bxFJ7KdPEnOM7qnZgBoJdAbeT9l3lB4rO//JccP7y/zDD82oCxO7WLETRJhoAywbCw01Ko4qg8Ek0yzQQQYkCDwHGTC6tDfbGs+JzKg5PYPm2Ctjsje9tSnnqYeGgAuLXB4BdOUZXAGTlOk/VB563KXAlpDJu0OBcBHAkRM9FGcKXC1N5fm0DSQWxMyLgzaIXsuztp0azM7KJgkAginmbJgFwzWHVcrfDeU0GPbQpS+QzM6wBd2lw2JcR2ZsY1CDx/FsDXkAEQT8XxRaAQOOvqpmGyrVZLiXE5iSTOpJuVcwuGedGOJ4AA3/JAL3wOvD8V1dj0SWzxLo9B+ajZu7iXX7M3W23L3XrtcHV2BrGnMASCXG3LQfggx+Oqk1MxDg1tmyCBbjfmfovVdyqWZnaEQHAR16rvMw7IgsF+iKgzSBAHhCCwAjDVEdVI0oJAEk4SQcdtRHKrt5QjmEBvY03Ubo0CcVULigjNMAXJPjE+wValhGPdD5LQSb3BmAAZ4SQP0Vaz628x9VXr4k0wS0HrAuL8I80HTxWHblyuGa8tEfCRxBVPEUxTa4lsnLMHTJIDxPAwfZDh94KDWgOe0FoggmCDxJnrKrHGGr2jQe48WEEATOYgzeRFoEXPFBgf7FdVc57/AInEvJIgEuMmTwVtm6AtMHn0W4oYYD/ZWW0GjQDxQeb4rcwlsj8AupuNgGsz03Nc4hzpEhrOyc0ZnVCbkDLaOa2rqYNjpC5VOgaNXtA0lpEGNQL8ONwEHRwmywCCxwaG/aDBnc29s33YOih2psRr82YEtMEg8LWt5AeSu7MxzIkvLiTfU5SeEatHirWMrCBeczSAPkfdBmH7v0Q2wjhwt10U+H2PTAHd9hboOgP6K6baPGFYYzmgq0sOBpMfJXqDdEwHJED01QTQihRNaUcIJAUQUEeqMFBOEkDUyDkuCjcLSkkgZoUjaaSSCR1OFBUoj2TpIKIosDoLQZgzy4QrVFreDYSSQSF0EWVkMlJJBGKd/NIsm3DVJJA39nU3C7dOPH1U1LDtbAA/H1TJIJg35A+qPs7JJIFk0RtakkgcInBJJA0InMSSQMGpJJ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248" y="2109788"/>
            <a:ext cx="201830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167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Post-European arrival</a:t>
            </a:r>
          </a:p>
          <a:p>
            <a:pPr lvl="1"/>
            <a:r>
              <a:rPr lang="en-US" sz="2800" b="1" dirty="0" smtClean="0"/>
              <a:t>Potawatomi relied more on male leaders</a:t>
            </a:r>
          </a:p>
          <a:p>
            <a:pPr lvl="2"/>
            <a:r>
              <a:rPr lang="en-US" sz="2800" b="1" dirty="0" smtClean="0"/>
              <a:t>Less on women’s council</a:t>
            </a:r>
          </a:p>
          <a:p>
            <a:pPr lvl="2"/>
            <a:r>
              <a:rPr lang="en-US" sz="2800" b="1" dirty="0" smtClean="0"/>
              <a:t>Power to leaders of hunting expeditions</a:t>
            </a:r>
          </a:p>
          <a:p>
            <a:pPr lvl="1"/>
            <a:r>
              <a:rPr lang="en-US" sz="2800" b="1" dirty="0" smtClean="0"/>
              <a:t>European gender roles</a:t>
            </a:r>
          </a:p>
          <a:p>
            <a:pPr lvl="2"/>
            <a:r>
              <a:rPr lang="en-US" sz="2800" b="1" dirty="0" smtClean="0"/>
              <a:t>French preferred dealing with men</a:t>
            </a:r>
          </a:p>
          <a:p>
            <a:pPr lvl="2"/>
            <a:r>
              <a:rPr lang="en-US" sz="2800" b="1" dirty="0" smtClean="0"/>
              <a:t>Would “appoint” own leader</a:t>
            </a:r>
          </a:p>
          <a:p>
            <a:pPr lvl="3"/>
            <a:r>
              <a:rPr lang="en-US" sz="2800" b="1" dirty="0" smtClean="0"/>
              <a:t>Favoritism</a:t>
            </a:r>
          </a:p>
          <a:p>
            <a:pPr lvl="4"/>
            <a:r>
              <a:rPr lang="en-US" sz="2800" b="1" dirty="0" smtClean="0"/>
              <a:t>Created bigger tribal rifts</a:t>
            </a:r>
          </a:p>
          <a:p>
            <a:pPr lvl="3"/>
            <a:r>
              <a:rPr lang="en-US" sz="2800" b="1" dirty="0" smtClean="0"/>
              <a:t>Didn’t like loose political structure</a:t>
            </a:r>
          </a:p>
          <a:p>
            <a:pPr lvl="4"/>
            <a:r>
              <a:rPr lang="en-US" sz="2800" b="1" dirty="0" smtClean="0"/>
              <a:t>Rule by consent vs. 1 in charge</a:t>
            </a:r>
          </a:p>
          <a:p>
            <a:pPr lvl="1"/>
            <a:r>
              <a:rPr lang="en-US" sz="2800" b="1" dirty="0" smtClean="0"/>
              <a:t>Christianity changed marriage</a:t>
            </a:r>
          </a:p>
          <a:p>
            <a:pPr lvl="2"/>
            <a:r>
              <a:rPr lang="en-US" sz="2800" b="1" dirty="0" smtClean="0"/>
              <a:t>Monogamy vs. Polygamy</a:t>
            </a:r>
          </a:p>
          <a:p>
            <a:pPr lvl="3"/>
            <a:r>
              <a:rPr lang="en-US" sz="2800" b="1" dirty="0" smtClean="0"/>
              <a:t>Polygamy because of sexual imbalances as a result of wars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74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“that great devil-fish upon the sea of human life”  - Potawatomi Chief Simon </a:t>
            </a:r>
            <a:r>
              <a:rPr lang="en-US" u="sng" dirty="0" err="1" smtClean="0">
                <a:latin typeface="Algerian" panose="04020705040A02060702" pitchFamily="82" charset="0"/>
              </a:rPr>
              <a:t>Pokagan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Used in negotiations</a:t>
            </a:r>
          </a:p>
          <a:p>
            <a:r>
              <a:rPr lang="en-US" sz="2800" b="1" dirty="0" smtClean="0"/>
              <a:t>Native Americans in the region had never been exposed to it</a:t>
            </a:r>
          </a:p>
          <a:p>
            <a:r>
              <a:rPr lang="en-US" sz="2800" b="1" dirty="0" smtClean="0"/>
              <a:t>Manipulated intoxicated Indians</a:t>
            </a:r>
          </a:p>
          <a:p>
            <a:r>
              <a:rPr lang="en-US" sz="2800" b="1" dirty="0" smtClean="0"/>
              <a:t>Made existing problems worse</a:t>
            </a:r>
          </a:p>
          <a:p>
            <a:pPr lvl="1"/>
            <a:r>
              <a:rPr lang="en-US" sz="2800" b="1" dirty="0" smtClean="0"/>
              <a:t>Abuse</a:t>
            </a:r>
          </a:p>
          <a:p>
            <a:pPr lvl="1"/>
            <a:r>
              <a:rPr lang="en-US" sz="2800" b="1" dirty="0" smtClean="0"/>
              <a:t>Violence</a:t>
            </a:r>
          </a:p>
          <a:p>
            <a:pPr lvl="1"/>
            <a:r>
              <a:rPr lang="en-US" sz="2800" b="1" dirty="0" smtClean="0"/>
              <a:t>Dependency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5" r="23810"/>
          <a:stretch/>
        </p:blipFill>
        <p:spPr bwMode="auto">
          <a:xfrm>
            <a:off x="5867400" y="3685563"/>
            <a:ext cx="3135085" cy="30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28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55638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anose="04020705040A02060702" pitchFamily="82" charset="0"/>
              </a:rPr>
              <a:t>Conversion: Jesuit Missionaries 1660s 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goal of the French Crown = converting Native Americans to Christianity</a:t>
            </a:r>
          </a:p>
          <a:p>
            <a:r>
              <a:rPr lang="en-US" b="1" dirty="0" smtClean="0"/>
              <a:t>Limited success</a:t>
            </a:r>
          </a:p>
          <a:p>
            <a:pPr lvl="1"/>
            <a:r>
              <a:rPr lang="en-US" sz="2400" b="1" dirty="0" smtClean="0"/>
              <a:t>Too regimented and formal</a:t>
            </a:r>
          </a:p>
          <a:p>
            <a:pPr lvl="1"/>
            <a:r>
              <a:rPr lang="en-US" sz="2400" b="1" dirty="0" smtClean="0"/>
              <a:t>Believed in a creator, but worked through deities like water, hunting, etc.</a:t>
            </a:r>
          </a:p>
          <a:p>
            <a:pPr lvl="2"/>
            <a:r>
              <a:rPr lang="en-US" sz="2400" b="1" dirty="0" smtClean="0"/>
              <a:t>Practical; all around</a:t>
            </a:r>
          </a:p>
          <a:p>
            <a:r>
              <a:rPr lang="en-US" b="1" dirty="0" smtClean="0"/>
              <a:t>Some converted, though</a:t>
            </a:r>
          </a:p>
          <a:p>
            <a:pPr lvl="1"/>
            <a:r>
              <a:rPr lang="en-US" sz="2400" b="1" dirty="0" smtClean="0"/>
              <a:t>Vulnerable because so much suffering (disease &amp; war)</a:t>
            </a:r>
          </a:p>
          <a:p>
            <a:pPr lvl="1"/>
            <a:r>
              <a:rPr lang="en-US" sz="2400" b="1" dirty="0" smtClean="0"/>
              <a:t>Promise of salvation</a:t>
            </a:r>
          </a:p>
          <a:p>
            <a:pPr lvl="1"/>
            <a:r>
              <a:rPr lang="en-US" sz="2400" b="1" dirty="0" smtClean="0"/>
              <a:t>Awe of Jesuit villages surviving (immune) while Native people died from European diseases</a:t>
            </a:r>
          </a:p>
          <a:p>
            <a:r>
              <a:rPr lang="en-US" b="1" dirty="0" smtClean="0"/>
              <a:t>Seen as less respectful than traders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9444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10" b="26777"/>
          <a:stretch/>
        </p:blipFill>
        <p:spPr bwMode="auto">
          <a:xfrm>
            <a:off x="152400" y="152400"/>
            <a:ext cx="54337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3" r="11789"/>
          <a:stretch/>
        </p:blipFill>
        <p:spPr bwMode="auto">
          <a:xfrm>
            <a:off x="3733800" y="2286000"/>
            <a:ext cx="5334000" cy="44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34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anose="04020705040A02060702" pitchFamily="82" charset="0"/>
              </a:rPr>
              <a:t>1634 on the Shores of Lake Michigan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Ho-Chunk, Menominee, Potawatomi</a:t>
            </a:r>
          </a:p>
          <a:p>
            <a:pPr lvl="1"/>
            <a:r>
              <a:rPr lang="en-US" sz="2600" b="1" dirty="0" smtClean="0"/>
              <a:t>Various camps near Green Bay</a:t>
            </a:r>
          </a:p>
          <a:p>
            <a:r>
              <a:rPr lang="en-US" sz="2600" b="1" dirty="0" smtClean="0"/>
              <a:t>Jean Nicolet</a:t>
            </a:r>
          </a:p>
          <a:p>
            <a:pPr lvl="1"/>
            <a:r>
              <a:rPr lang="en-US" sz="2600" b="1" dirty="0" smtClean="0"/>
              <a:t>White French Fur Trader</a:t>
            </a:r>
          </a:p>
          <a:p>
            <a:pPr lvl="1"/>
            <a:r>
              <a:rPr lang="en-US" sz="2600" b="1" dirty="0" smtClean="0"/>
              <a:t>In canoes</a:t>
            </a:r>
          </a:p>
          <a:p>
            <a:pPr lvl="1"/>
            <a:r>
              <a:rPr lang="en-US" sz="2600" b="1" dirty="0" smtClean="0"/>
              <a:t>Gifts </a:t>
            </a:r>
          </a:p>
          <a:p>
            <a:pPr lvl="2"/>
            <a:r>
              <a:rPr lang="en-US" sz="2600" b="1" dirty="0" smtClean="0"/>
              <a:t>Thunder Sticks</a:t>
            </a:r>
          </a:p>
          <a:p>
            <a:pPr lvl="1"/>
            <a:r>
              <a:rPr lang="en-US" sz="2600" b="1" dirty="0" smtClean="0"/>
              <a:t>Sent by Governor of New France in North America – Samuel de Champlain</a:t>
            </a:r>
          </a:p>
          <a:p>
            <a:pPr lvl="2"/>
            <a:r>
              <a:rPr lang="en-US" sz="2600" b="1" dirty="0" smtClean="0"/>
              <a:t>Negotiate peace between Ho-Chunk and Ottawa</a:t>
            </a:r>
          </a:p>
          <a:p>
            <a:pPr lvl="2"/>
            <a:r>
              <a:rPr lang="en-US" sz="2600" b="1" dirty="0" smtClean="0"/>
              <a:t>Grow trade in Northwestern Great Lakes </a:t>
            </a:r>
            <a:endParaRPr lang="en-US" sz="2600" b="1" dirty="0"/>
          </a:p>
        </p:txBody>
      </p:sp>
      <p:pic>
        <p:nvPicPr>
          <p:cNvPr id="3074" name="Picture 2" descr="https://steanne.files.wordpress.com/2013/02/5-jean-nicolet-au-wisconsin-statu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486400" y="1752600"/>
            <a:ext cx="337185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99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1600200" cy="579438"/>
          </a:xfrm>
        </p:spPr>
        <p:txBody>
          <a:bodyPr>
            <a:noAutofit/>
          </a:bodyPr>
          <a:lstStyle/>
          <a:p>
            <a:r>
              <a:rPr lang="en-US" sz="3400" u="sng" dirty="0" smtClean="0">
                <a:latin typeface="Algerian" panose="04020705040A02060702" pitchFamily="82" charset="0"/>
              </a:rPr>
              <a:t>Shifts</a:t>
            </a:r>
            <a:endParaRPr lang="en-US" sz="3400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791200"/>
          </a:xfrm>
        </p:spPr>
        <p:txBody>
          <a:bodyPr>
            <a:noAutofit/>
          </a:bodyPr>
          <a:lstStyle/>
          <a:p>
            <a:r>
              <a:rPr lang="en-US" b="1" dirty="0" smtClean="0"/>
              <a:t>Shifts in the Native American confederacies changed </a:t>
            </a:r>
          </a:p>
          <a:p>
            <a:pPr lvl="1"/>
            <a:r>
              <a:rPr lang="en-US" sz="2400" b="1" dirty="0" smtClean="0"/>
              <a:t>Made getting to Montreal to trade difficult </a:t>
            </a:r>
            <a:endParaRPr lang="en-US" sz="2400" b="1" dirty="0"/>
          </a:p>
          <a:p>
            <a:r>
              <a:rPr lang="en-US" b="1" dirty="0" smtClean="0"/>
              <a:t>Unlicensed traders</a:t>
            </a:r>
          </a:p>
          <a:p>
            <a:pPr lvl="1"/>
            <a:r>
              <a:rPr lang="en-US" sz="2400" b="1" dirty="0" smtClean="0"/>
              <a:t>Success because came to the villages</a:t>
            </a:r>
          </a:p>
          <a:p>
            <a:pPr lvl="1"/>
            <a:r>
              <a:rPr lang="en-US" sz="2400" b="1" dirty="0" smtClean="0"/>
              <a:t>Didn’t have to make risky trip to Montreal</a:t>
            </a:r>
          </a:p>
          <a:p>
            <a:pPr lvl="1"/>
            <a:r>
              <a:rPr lang="en-US" sz="2400" b="1" dirty="0" smtClean="0"/>
              <a:t>“</a:t>
            </a:r>
            <a:r>
              <a:rPr lang="en-US" sz="2400" b="1" dirty="0" err="1" smtClean="0"/>
              <a:t>coureurs</a:t>
            </a:r>
            <a:r>
              <a:rPr lang="en-US" sz="2400" b="1" dirty="0" smtClean="0"/>
              <a:t> de bois” – woods runners</a:t>
            </a:r>
          </a:p>
          <a:p>
            <a:pPr lvl="1"/>
            <a:r>
              <a:rPr lang="en-US" sz="2400" b="1" dirty="0" smtClean="0"/>
              <a:t>French view on: </a:t>
            </a:r>
          </a:p>
          <a:p>
            <a:pPr lvl="2"/>
            <a:r>
              <a:rPr lang="en-US" sz="2400" b="1" dirty="0" smtClean="0"/>
              <a:t>Good – extended influence</a:t>
            </a:r>
          </a:p>
          <a:p>
            <a:pPr lvl="2"/>
            <a:r>
              <a:rPr lang="en-US" sz="2400" b="1" dirty="0" smtClean="0"/>
              <a:t>Bad – no royalties on trade</a:t>
            </a:r>
          </a:p>
          <a:p>
            <a:pPr lvl="3"/>
            <a:r>
              <a:rPr lang="en-US" sz="2400" b="1" dirty="0" smtClean="0"/>
              <a:t>Jesuits – </a:t>
            </a:r>
            <a:r>
              <a:rPr lang="en-US" sz="2400" b="1" dirty="0" err="1" smtClean="0"/>
              <a:t>coureurs</a:t>
            </a:r>
            <a:r>
              <a:rPr lang="en-US" sz="2400" b="1" dirty="0" smtClean="0"/>
              <a:t> de bois traded alcohol</a:t>
            </a:r>
          </a:p>
          <a:p>
            <a:pPr lvl="1"/>
            <a:r>
              <a:rPr lang="en-US" sz="2400" b="1" dirty="0" smtClean="0"/>
              <a:t>Economics – too many traders, too much competition, price drops</a:t>
            </a:r>
          </a:p>
          <a:p>
            <a:pPr lvl="2"/>
            <a:r>
              <a:rPr lang="en-US" sz="2400" b="1" dirty="0" smtClean="0"/>
              <a:t>Needed to get more pelts to buy goods</a:t>
            </a:r>
          </a:p>
        </p:txBody>
      </p:sp>
    </p:spTree>
    <p:extLst>
      <p:ext uri="{BB962C8B-B14F-4D97-AF65-F5344CB8AC3E}">
        <p14:creationId xmlns:p14="http://schemas.microsoft.com/office/powerpoint/2010/main" xmlns="" val="372857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Door opened for the British…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King Louis XIV forbid </a:t>
            </a:r>
            <a:r>
              <a:rPr lang="en-US" sz="2800" b="1" dirty="0" err="1" smtClean="0"/>
              <a:t>coureurs</a:t>
            </a:r>
            <a:r>
              <a:rPr lang="en-US" sz="2800" b="1" dirty="0" smtClean="0"/>
              <a:t> de bois trade, but Native Americans traded with them anyway</a:t>
            </a:r>
          </a:p>
          <a:p>
            <a:r>
              <a:rPr lang="en-US" sz="2800" b="1" dirty="0" smtClean="0"/>
              <a:t>French closed forts and consolidated official traders to centers (Detroit)</a:t>
            </a:r>
          </a:p>
          <a:p>
            <a:r>
              <a:rPr lang="en-US" sz="2800" b="1" dirty="0" smtClean="0"/>
              <a:t>Tried to get tribes to move</a:t>
            </a:r>
          </a:p>
          <a:p>
            <a:r>
              <a:rPr lang="en-US" sz="2800" b="1" dirty="0" smtClean="0"/>
              <a:t>1740s – British took advantage of the French leaving</a:t>
            </a:r>
          </a:p>
          <a:p>
            <a:r>
              <a:rPr lang="en-US" sz="2800" b="1" dirty="0" smtClean="0"/>
              <a:t>1753-1759 French &amp; Indian Wars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987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Algerian" panose="04020705040A02060702" pitchFamily="82" charset="0"/>
              </a:rPr>
              <a:t>Welcome</a:t>
            </a:r>
            <a:endParaRPr lang="en-US" sz="4400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/>
              <a:t>Ho-Chunk prophesy of “light skinned hairy ones”</a:t>
            </a:r>
          </a:p>
          <a:p>
            <a:pPr lvl="1"/>
            <a:r>
              <a:rPr lang="en-US" sz="3200" b="1" dirty="0" smtClean="0"/>
              <a:t>Sprinkling tobacco on Nicolet’s head as sign of honor</a:t>
            </a:r>
          </a:p>
          <a:p>
            <a:pPr lvl="1"/>
            <a:endParaRPr lang="en-US" sz="3200" b="1" dirty="0"/>
          </a:p>
          <a:p>
            <a:r>
              <a:rPr lang="en-US" sz="3200" b="1" dirty="0" smtClean="0"/>
              <a:t>Not sure how “unexpected” the Europeans were</a:t>
            </a:r>
          </a:p>
          <a:p>
            <a:pPr lvl="1"/>
            <a:r>
              <a:rPr lang="en-US" sz="3200" b="1" dirty="0" smtClean="0"/>
              <a:t>Already in the NE</a:t>
            </a:r>
          </a:p>
          <a:p>
            <a:pPr lvl="1"/>
            <a:r>
              <a:rPr lang="en-US" sz="3200" b="1" dirty="0" smtClean="0"/>
              <a:t>Trade routes between tribes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0384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64" y="682850"/>
            <a:ext cx="8682135" cy="54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18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Early Conflicts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French and the Algonquians versus Dutch and Five Nations</a:t>
            </a:r>
          </a:p>
          <a:p>
            <a:pPr lvl="1"/>
            <a:r>
              <a:rPr lang="en-US" sz="2600" b="1" dirty="0" smtClean="0"/>
              <a:t>Trade competition &amp; War</a:t>
            </a:r>
          </a:p>
          <a:p>
            <a:pPr lvl="2"/>
            <a:r>
              <a:rPr lang="en-US" sz="2600" b="1" dirty="0" smtClean="0"/>
              <a:t>Resulted in displaced people</a:t>
            </a:r>
          </a:p>
          <a:p>
            <a:pPr lvl="2"/>
            <a:r>
              <a:rPr lang="en-US" sz="2600" b="1" dirty="0" smtClean="0"/>
              <a:t>Pushed to western Great Lakes from the northeast </a:t>
            </a:r>
          </a:p>
          <a:p>
            <a:pPr lvl="3"/>
            <a:r>
              <a:rPr lang="en-US" sz="2600" b="1" dirty="0" smtClean="0"/>
              <a:t>i.e. Sauk, </a:t>
            </a:r>
            <a:r>
              <a:rPr lang="en-US" sz="2600" b="1" dirty="0" err="1" smtClean="0"/>
              <a:t>Mascouten</a:t>
            </a:r>
            <a:r>
              <a:rPr lang="en-US" sz="2600" b="1" dirty="0" smtClean="0"/>
              <a:t>, Potawatomi &amp; Kickapoo moved west &amp; north from southern edge of Lake Michigan</a:t>
            </a:r>
          </a:p>
          <a:p>
            <a:pPr lvl="3"/>
            <a:r>
              <a:rPr lang="en-US" sz="2600" b="1" dirty="0" err="1" smtClean="0"/>
              <a:t>Ojibwe</a:t>
            </a:r>
            <a:r>
              <a:rPr lang="en-US" sz="2600" b="1" dirty="0" smtClean="0"/>
              <a:t>, Ottawa, </a:t>
            </a:r>
            <a:r>
              <a:rPr lang="en-US" sz="2600" b="1" dirty="0" err="1" smtClean="0"/>
              <a:t>Mesquakie</a:t>
            </a:r>
            <a:r>
              <a:rPr lang="en-US" sz="2600" b="1" dirty="0" smtClean="0"/>
              <a:t> &amp; Iroquois speaking (non-Confederacy) tribes moved west into Ho-Chunk &amp; Menominee territory</a:t>
            </a:r>
          </a:p>
          <a:p>
            <a:pPr lvl="4"/>
            <a:r>
              <a:rPr lang="en-US" sz="2600" b="1" dirty="0" smtClean="0"/>
              <a:t>Pushed Ho-Chunk toward enemy territory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xmlns="" val="3982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cdade.bravepages.com/pictures/FirstAmeric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81555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6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Conflicts between and within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Conflicts centered around competition &amp; alliances</a:t>
            </a:r>
            <a:endParaRPr lang="en-US" sz="2600" b="1" dirty="0"/>
          </a:p>
          <a:p>
            <a:r>
              <a:rPr lang="en-US" sz="2600" b="1" dirty="0" smtClean="0"/>
              <a:t>Nicolet was not successful – only temporary peace</a:t>
            </a:r>
          </a:p>
          <a:p>
            <a:r>
              <a:rPr lang="en-US" sz="2600" b="1" dirty="0" smtClean="0"/>
              <a:t>Ho-Chunk &amp; Menominee vs. other Algonquin tribes</a:t>
            </a:r>
          </a:p>
          <a:p>
            <a:r>
              <a:rPr lang="en-US" sz="2600" b="1" dirty="0" smtClean="0"/>
              <a:t>Ho-Chunk Hardship – </a:t>
            </a:r>
          </a:p>
          <a:p>
            <a:pPr lvl="1"/>
            <a:r>
              <a:rPr lang="en-US" sz="2600" b="1" dirty="0" smtClean="0"/>
              <a:t>Disease</a:t>
            </a:r>
          </a:p>
          <a:p>
            <a:pPr lvl="1"/>
            <a:r>
              <a:rPr lang="en-US" sz="2600" b="1" dirty="0" smtClean="0"/>
              <a:t>Lack of resources</a:t>
            </a:r>
          </a:p>
          <a:p>
            <a:pPr lvl="1"/>
            <a:r>
              <a:rPr lang="en-US" sz="2600" b="1" dirty="0" smtClean="0"/>
              <a:t>10% of Ho-Chunk population pre-Nicolet survived</a:t>
            </a:r>
          </a:p>
          <a:p>
            <a:pPr lvl="1"/>
            <a:r>
              <a:rPr lang="en-US" sz="2600" b="1" dirty="0" smtClean="0"/>
              <a:t>Resulted in inter-tribal marriages</a:t>
            </a:r>
          </a:p>
          <a:p>
            <a:pPr lvl="2"/>
            <a:r>
              <a:rPr lang="en-US" sz="2600" b="1" dirty="0" smtClean="0"/>
              <a:t>Peace</a:t>
            </a:r>
          </a:p>
          <a:p>
            <a:pPr lvl="2"/>
            <a:r>
              <a:rPr lang="en-US" sz="2600" b="1" dirty="0" smtClean="0"/>
              <a:t>Survival</a:t>
            </a:r>
          </a:p>
          <a:p>
            <a:pPr lvl="2"/>
            <a:r>
              <a:rPr lang="en-US" sz="2600" b="1" dirty="0" smtClean="0"/>
              <a:t>Re-build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0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Ho-Chunk:</a:t>
            </a:r>
          </a:p>
          <a:p>
            <a:pPr lvl="1"/>
            <a:r>
              <a:rPr lang="en-US" sz="2600" b="1" dirty="0" smtClean="0"/>
              <a:t>Winnebago name – Algonquin </a:t>
            </a:r>
          </a:p>
          <a:p>
            <a:pPr lvl="2"/>
            <a:r>
              <a:rPr lang="en-US" sz="2600" b="1" dirty="0" smtClean="0"/>
              <a:t>Referred to stagnant water near their settlements</a:t>
            </a:r>
          </a:p>
          <a:p>
            <a:pPr lvl="2"/>
            <a:r>
              <a:rPr lang="en-US" sz="2600" b="1" dirty="0" smtClean="0"/>
              <a:t>“the </a:t>
            </a:r>
            <a:r>
              <a:rPr lang="en-US" sz="2600" b="1" dirty="0" err="1" smtClean="0"/>
              <a:t>Stinkards</a:t>
            </a:r>
            <a:r>
              <a:rPr lang="en-US" sz="2600" b="1" dirty="0" smtClean="0"/>
              <a:t>”</a:t>
            </a:r>
          </a:p>
          <a:p>
            <a:pPr lvl="2"/>
            <a:r>
              <a:rPr lang="en-US" sz="2600" b="1" dirty="0" smtClean="0"/>
              <a:t>Siouan origins (language)</a:t>
            </a:r>
          </a:p>
          <a:p>
            <a:pPr lvl="2"/>
            <a:r>
              <a:rPr lang="en-US" sz="2600" b="1" dirty="0" smtClean="0"/>
              <a:t>Name for selves: Ho-Chunk </a:t>
            </a:r>
          </a:p>
          <a:p>
            <a:pPr lvl="3"/>
            <a:r>
              <a:rPr lang="en-US" sz="2600" b="1" dirty="0" smtClean="0"/>
              <a:t>Translations</a:t>
            </a:r>
          </a:p>
          <a:p>
            <a:pPr lvl="4"/>
            <a:r>
              <a:rPr lang="en-US" sz="2600" b="1" dirty="0" smtClean="0"/>
              <a:t>English – Trout People; Big Fish People</a:t>
            </a:r>
          </a:p>
          <a:p>
            <a:pPr lvl="4"/>
            <a:r>
              <a:rPr lang="en-US" sz="2600" b="1" dirty="0" smtClean="0"/>
              <a:t>Elders today – The People of the Big Voice</a:t>
            </a:r>
          </a:p>
        </p:txBody>
      </p:sp>
    </p:spTree>
    <p:extLst>
      <p:ext uri="{BB962C8B-B14F-4D97-AF65-F5344CB8AC3E}">
        <p14:creationId xmlns:p14="http://schemas.microsoft.com/office/powerpoint/2010/main" xmlns="" val="6596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754563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Menominee</a:t>
            </a:r>
          </a:p>
          <a:p>
            <a:pPr lvl="1"/>
            <a:r>
              <a:rPr lang="en-US" sz="2600" b="1" dirty="0" smtClean="0"/>
              <a:t>Growing population due to other tribes moving in on their territory</a:t>
            </a:r>
          </a:p>
          <a:p>
            <a:pPr lvl="1"/>
            <a:r>
              <a:rPr lang="en-US" sz="2600" b="1" dirty="0" smtClean="0"/>
              <a:t>Warfare</a:t>
            </a:r>
          </a:p>
          <a:p>
            <a:pPr lvl="1"/>
            <a:r>
              <a:rPr lang="en-US" sz="2600" b="1" dirty="0" smtClean="0"/>
              <a:t>Less game &amp; fish</a:t>
            </a:r>
          </a:p>
          <a:p>
            <a:pPr lvl="1"/>
            <a:r>
              <a:rPr lang="en-US" sz="2600" b="1" dirty="0" smtClean="0"/>
              <a:t>Shifting alliances</a:t>
            </a:r>
          </a:p>
          <a:p>
            <a:pPr lvl="1"/>
            <a:endParaRPr lang="en-US" sz="2600" b="1" dirty="0"/>
          </a:p>
        </p:txBody>
      </p:sp>
      <p:pic>
        <p:nvPicPr>
          <p:cNvPr id="14338" name="Picture 2" descr="https://encrypted-tbn3.gstatic.com/images?q=tbn:ANd9GcRm7OzaVdgrIKC-8K0k1z9yPXKZNneZ_oGgzbae8HXA6FPY3L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330" y="2590800"/>
            <a:ext cx="4392470" cy="349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895871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482</TotalTime>
  <Words>839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Thatch</vt:lpstr>
      <vt:lpstr>First Contact </vt:lpstr>
      <vt:lpstr>1634 on the Shores of Lake Michigan</vt:lpstr>
      <vt:lpstr>Welcome</vt:lpstr>
      <vt:lpstr>Slide 4</vt:lpstr>
      <vt:lpstr>Early Conflicts</vt:lpstr>
      <vt:lpstr>Slide 6</vt:lpstr>
      <vt:lpstr>Conflicts between and within</vt:lpstr>
      <vt:lpstr>Slide 8</vt:lpstr>
      <vt:lpstr>Slide 9</vt:lpstr>
      <vt:lpstr>Slide 10</vt:lpstr>
      <vt:lpstr>French and the British</vt:lpstr>
      <vt:lpstr>Voyageurs</vt:lpstr>
      <vt:lpstr>Thunder sticks and devil fish</vt:lpstr>
      <vt:lpstr>Easy Exploitation</vt:lpstr>
      <vt:lpstr>Roles of Native American Women</vt:lpstr>
      <vt:lpstr>Slide 16</vt:lpstr>
      <vt:lpstr>“that great devil-fish upon the sea of human life”  - Potawatomi Chief Simon Pokagan</vt:lpstr>
      <vt:lpstr>Conversion: Jesuit Missionaries 1660s </vt:lpstr>
      <vt:lpstr>Slide 19</vt:lpstr>
      <vt:lpstr>Shifts</vt:lpstr>
      <vt:lpstr>Door opened for the British…</vt:lpstr>
    </vt:vector>
  </TitlesOfParts>
  <Company>MMSD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 Ennis</dc:creator>
  <cp:lastModifiedBy>User</cp:lastModifiedBy>
  <cp:revision>29</cp:revision>
  <dcterms:created xsi:type="dcterms:W3CDTF">2016-02-13T23:02:33Z</dcterms:created>
  <dcterms:modified xsi:type="dcterms:W3CDTF">2016-02-15T17:39:55Z</dcterms:modified>
</cp:coreProperties>
</file>