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5" r:id="rId10"/>
    <p:sldId id="267" r:id="rId11"/>
    <p:sldId id="277" r:id="rId12"/>
    <p:sldId id="278" r:id="rId13"/>
    <p:sldId id="263" r:id="rId14"/>
    <p:sldId id="275" r:id="rId15"/>
    <p:sldId id="266" r:id="rId16"/>
    <p:sldId id="268" r:id="rId17"/>
    <p:sldId id="264" r:id="rId18"/>
    <p:sldId id="269" r:id="rId19"/>
    <p:sldId id="274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98A019-5D21-4C6B-A9B4-6EAA6D6A60C6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479AEF-5489-4846-8DD6-017FFDE81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Yg9ZXvulMQ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DcrZ1Sf3U" TargetMode="External"/><Relationship Id="rId2" Type="http://schemas.openxmlformats.org/officeDocument/2006/relationships/hyperlink" Target="http://www.nbc15.com/home/headlines/Proposed-bill-addresses-effigy-mound-site-36179680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-RmyX4XGa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05800" cy="1205132"/>
          </a:xfrm>
        </p:spPr>
        <p:txBody>
          <a:bodyPr/>
          <a:lstStyle/>
          <a:p>
            <a:r>
              <a:rPr lang="en-US" dirty="0"/>
              <a:t>Mound Builders</a:t>
            </a:r>
            <a:br>
              <a:rPr lang="en-US" dirty="0"/>
            </a:br>
            <a:r>
              <a:rPr lang="en-US" sz="1800" dirty="0">
                <a:hlinkClick r:id="rId2"/>
              </a:rPr>
              <a:t>Mounds overview</a:t>
            </a:r>
            <a:endParaRPr lang="en-US" sz="1800" dirty="0"/>
          </a:p>
        </p:txBody>
      </p:sp>
      <p:pic>
        <p:nvPicPr>
          <p:cNvPr id="30722" name="Picture 2" descr="http://www.portalwisconsin.org/graphics/Mendota_Mound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5794947" cy="441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Possible to mean multiple things</a:t>
            </a:r>
          </a:p>
          <a:p>
            <a:pPr lvl="1"/>
            <a:r>
              <a:rPr lang="en-US" dirty="0"/>
              <a:t>Clan</a:t>
            </a:r>
          </a:p>
          <a:p>
            <a:pPr lvl="1"/>
            <a:r>
              <a:rPr lang="en-US" dirty="0"/>
              <a:t>Symbolize the world </a:t>
            </a:r>
          </a:p>
          <a:p>
            <a:pPr lvl="1"/>
            <a:r>
              <a:rPr lang="en-US" dirty="0"/>
              <a:t>Mark territory</a:t>
            </a:r>
          </a:p>
          <a:p>
            <a:pPr lvl="1"/>
            <a:r>
              <a:rPr lang="en-US" dirty="0"/>
              <a:t>Mark landscape for resources</a:t>
            </a:r>
          </a:p>
          <a:p>
            <a:pPr lvl="1"/>
            <a:endParaRPr lang="en-US" dirty="0"/>
          </a:p>
          <a:p>
            <a:r>
              <a:rPr lang="en-US" dirty="0"/>
              <a:t>Changed over 300-400 yrs</a:t>
            </a:r>
          </a:p>
          <a:p>
            <a:endParaRPr lang="en-US" dirty="0"/>
          </a:p>
          <a:p>
            <a:r>
              <a:rPr lang="en-US" dirty="0"/>
              <a:t>Don’t know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Maybe doesn’t matter because we will never know?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4.uwm.edu/letsci/geosciences/trips_tours/ugfc/indian_mounds_aztalan/Jefferson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800475" cy="3705225"/>
          </a:xfrm>
          <a:prstGeom prst="rect">
            <a:avLst/>
          </a:prstGeom>
          <a:noFill/>
        </p:spPr>
      </p:pic>
      <p:pic>
        <p:nvPicPr>
          <p:cNvPr id="33796" name="Picture 4" descr="http://www4.uwm.edu/letsci/geosciences/trips_tours/ugfc/indian_mounds_aztalan/mound_type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343400"/>
            <a:ext cx="5276850" cy="2352675"/>
          </a:xfrm>
          <a:prstGeom prst="rect">
            <a:avLst/>
          </a:prstGeom>
          <a:noFill/>
        </p:spPr>
      </p:pic>
      <p:pic>
        <p:nvPicPr>
          <p:cNvPr id="33798" name="Picture 6" descr="http://journeyswithjaguar.com/sitebuilder/images/mendotamounds-55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1.wp.com/foresthill.williamcronon.net/wp-content/uploads/2015/04/9999000884-l-e1429643253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7" y="1905000"/>
            <a:ext cx="8582813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Throughout US</a:t>
            </a:r>
          </a:p>
          <a:p>
            <a:r>
              <a:rPr lang="en-US" dirty="0"/>
              <a:t>Highest number in Midwest</a:t>
            </a:r>
          </a:p>
          <a:p>
            <a:r>
              <a:rPr lang="en-US" dirty="0"/>
              <a:t>Majority in southern WI</a:t>
            </a:r>
          </a:p>
          <a:p>
            <a:endParaRPr lang="en-US" dirty="0"/>
          </a:p>
          <a:p>
            <a:r>
              <a:rPr lang="en-US" dirty="0"/>
              <a:t>Scattered in clusters or mound groups</a:t>
            </a:r>
          </a:p>
          <a:p>
            <a:r>
              <a:rPr lang="en-US" dirty="0"/>
              <a:t>Madison – Super Clusters</a:t>
            </a:r>
          </a:p>
          <a:p>
            <a:pPr lvl="1"/>
            <a:r>
              <a:rPr lang="en-US" dirty="0"/>
              <a:t>Also – Muscoda and Prairie du </a:t>
            </a:r>
            <a:r>
              <a:rPr lang="en-US" dirty="0" err="1"/>
              <a:t>Chien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Bluffs, ridges, bottom lands, shorelines</a:t>
            </a:r>
          </a:p>
          <a:p>
            <a:pPr lvl="1"/>
            <a:r>
              <a:rPr lang="en-US" dirty="0"/>
              <a:t>Resource rich areas</a:t>
            </a:r>
          </a:p>
          <a:p>
            <a:pPr lvl="1"/>
            <a:r>
              <a:rPr lang="en-US" dirty="0"/>
              <a:t>Areas where there would have been larger groups of people</a:t>
            </a:r>
          </a:p>
          <a:p>
            <a:pPr lvl="1"/>
            <a:r>
              <a:rPr lang="en-US" dirty="0"/>
              <a:t>Other natural features – marshes, springs, caves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nr.wi.gov/topic/parks/images/effigymoundculture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11940" cy="3429000"/>
          </a:xfrm>
          <a:prstGeom prst="rect">
            <a:avLst/>
          </a:prstGeom>
          <a:noFill/>
        </p:spPr>
      </p:pic>
      <p:pic>
        <p:nvPicPr>
          <p:cNvPr id="32772" name="Picture 4" descr="http://freepages.genealogy.rootsweb.ancestry.com/~dgarvey/Mounds/WI_effigy_sites_fixed_with_d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4667250" cy="452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Birds – more in western WI</a:t>
            </a:r>
          </a:p>
          <a:p>
            <a:pPr lvl="1"/>
            <a:r>
              <a:rPr lang="en-US" dirty="0"/>
              <a:t>More high ground in west?</a:t>
            </a:r>
          </a:p>
          <a:p>
            <a:pPr lvl="1"/>
            <a:r>
              <a:rPr lang="en-US" dirty="0"/>
              <a:t>Bluffs, hills</a:t>
            </a:r>
          </a:p>
          <a:p>
            <a:r>
              <a:rPr lang="en-US" dirty="0"/>
              <a:t>Panther &amp; water spirits – more in eastern</a:t>
            </a:r>
          </a:p>
          <a:p>
            <a:pPr lvl="1"/>
            <a:r>
              <a:rPr lang="en-US" dirty="0"/>
              <a:t>Lakes and marshes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mounds in WI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where they are placed</a:t>
            </a:r>
          </a:p>
          <a:p>
            <a:r>
              <a:rPr lang="en-US" dirty="0"/>
              <a:t>11 mound groups are/were on UW Madison campus</a:t>
            </a:r>
          </a:p>
          <a:p>
            <a:pPr lvl="1"/>
            <a:r>
              <a:rPr lang="en-US" dirty="0"/>
              <a:t>8 of 11 ridge tops over Lake Mendota or Lake </a:t>
            </a:r>
            <a:r>
              <a:rPr lang="en-US" dirty="0" err="1"/>
              <a:t>Wingra</a:t>
            </a:r>
            <a:endParaRPr lang="en-US" dirty="0"/>
          </a:p>
          <a:p>
            <a:pPr lvl="1"/>
            <a:r>
              <a:rPr lang="en-US" dirty="0"/>
              <a:t>3 of 11 near marshes or lakes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Chosen because  of proximity to water?</a:t>
            </a:r>
          </a:p>
          <a:p>
            <a:pPr lvl="2"/>
            <a:r>
              <a:rPr lang="en-US" dirty="0"/>
              <a:t>Elevated </a:t>
            </a:r>
          </a:p>
          <a:p>
            <a:pPr lvl="3"/>
            <a:r>
              <a:rPr lang="en-US" dirty="0"/>
              <a:t>Unobstructed view</a:t>
            </a:r>
          </a:p>
          <a:p>
            <a:pPr lvl="3"/>
            <a:r>
              <a:rPr lang="en-US" dirty="0"/>
              <a:t>Aesthetics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Native People pick a spot?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900-1000 yrs ago stopped</a:t>
            </a:r>
          </a:p>
          <a:p>
            <a:r>
              <a:rPr lang="en-US" dirty="0"/>
              <a:t>Changes to way saw selves in society?</a:t>
            </a:r>
          </a:p>
          <a:p>
            <a:endParaRPr lang="en-US" dirty="0"/>
          </a:p>
          <a:p>
            <a:r>
              <a:rPr lang="en-US" dirty="0"/>
              <a:t>Mounds in general continued till 1600s</a:t>
            </a:r>
          </a:p>
          <a:p>
            <a:pPr lvl="1"/>
            <a:r>
              <a:rPr lang="en-US" dirty="0"/>
              <a:t>Stopped during European exploration</a:t>
            </a:r>
          </a:p>
          <a:p>
            <a:pPr lvl="2"/>
            <a:r>
              <a:rPr lang="en-US" dirty="0"/>
              <a:t>migrations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stop?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572000"/>
          </a:xfrm>
        </p:spPr>
        <p:txBody>
          <a:bodyPr/>
          <a:lstStyle/>
          <a:p>
            <a:r>
              <a:rPr lang="en-US" dirty="0"/>
              <a:t>Plowed under</a:t>
            </a:r>
          </a:p>
          <a:p>
            <a:r>
              <a:rPr lang="en-US" dirty="0"/>
              <a:t>Buildings and roads</a:t>
            </a:r>
          </a:p>
          <a:p>
            <a:r>
              <a:rPr lang="en-US" dirty="0"/>
              <a:t>During archeological explorations</a:t>
            </a:r>
          </a:p>
          <a:p>
            <a:endParaRPr lang="en-US" dirty="0"/>
          </a:p>
          <a:p>
            <a:r>
              <a:rPr lang="en-US" dirty="0"/>
              <a:t>reconstruction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were they destroyed?</a:t>
            </a:r>
          </a:p>
        </p:txBody>
      </p:sp>
      <p:pic>
        <p:nvPicPr>
          <p:cNvPr id="5124" name="Picture 4" descr="http://www.nmia.com/~jaybird/AANewsletter/Images/Effigy%20Mound%20Aerial%20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495799" cy="5101334"/>
          </a:xfrm>
          <a:prstGeom prst="rect">
            <a:avLst/>
          </a:prstGeom>
          <a:noFill/>
        </p:spPr>
      </p:pic>
      <p:pic>
        <p:nvPicPr>
          <p:cNvPr id="5126" name="Picture 6" descr="http://www.nmia.com/~jaybird/AANewsletter/Images/Effigy%20Mound%20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3429000" cy="2486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105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Panther- Kenosha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akeshorepreserve.wisc.edu/preserve-library/nativeamericans/DA119,WillowDrive,Jenkins2004.jpg"/>
          <p:cNvPicPr>
            <a:picLocks noChangeAspect="1" noChangeArrowheads="1"/>
          </p:cNvPicPr>
          <p:nvPr/>
        </p:nvPicPr>
        <p:blipFill>
          <a:blip r:embed="rId2" cstate="print"/>
          <a:srcRect l="3122" t="3621" r="4767" b="7051"/>
          <a:stretch>
            <a:fillRect/>
          </a:stretch>
        </p:blipFill>
        <p:spPr bwMode="auto">
          <a:xfrm>
            <a:off x="1981200" y="188563"/>
            <a:ext cx="5562600" cy="697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76800"/>
          </a:xfrm>
        </p:spPr>
        <p:txBody>
          <a:bodyPr>
            <a:noAutofit/>
          </a:bodyPr>
          <a:lstStyle/>
          <a:p>
            <a:r>
              <a:rPr lang="en-US" sz="2400" b="1" dirty="0"/>
              <a:t>2 answers depending on who you ask</a:t>
            </a:r>
          </a:p>
          <a:p>
            <a:pPr lvl="1"/>
            <a:r>
              <a:rPr lang="en-US" b="1" dirty="0"/>
              <a:t>Oral tradition &amp; archeology</a:t>
            </a:r>
          </a:p>
          <a:p>
            <a:pPr lvl="2"/>
            <a:r>
              <a:rPr lang="en-US" sz="2400" b="1" dirty="0"/>
              <a:t>Built by Native Americans</a:t>
            </a:r>
          </a:p>
          <a:p>
            <a:pPr lvl="2"/>
            <a:endParaRPr lang="en-US" sz="2400" b="1" dirty="0"/>
          </a:p>
          <a:p>
            <a:pPr lvl="1"/>
            <a:r>
              <a:rPr lang="en-US" b="1" dirty="0"/>
              <a:t>“Mound Builders”</a:t>
            </a:r>
          </a:p>
          <a:p>
            <a:pPr lvl="2"/>
            <a:r>
              <a:rPr lang="en-US" sz="2400" b="1" dirty="0"/>
              <a:t>Vanished race</a:t>
            </a:r>
          </a:p>
          <a:p>
            <a:pPr lvl="2"/>
            <a:r>
              <a:rPr lang="en-US" sz="2400" b="1" dirty="0"/>
              <a:t>Non-Indian</a:t>
            </a:r>
          </a:p>
          <a:p>
            <a:pPr lvl="2"/>
            <a:r>
              <a:rPr lang="en-US" sz="2400" b="1" dirty="0"/>
              <a:t>“10 Lost Tribes of Israel” </a:t>
            </a:r>
          </a:p>
          <a:p>
            <a:pPr lvl="2"/>
            <a:r>
              <a:rPr lang="en-US" sz="2400" b="1" dirty="0"/>
              <a:t>Vikings</a:t>
            </a:r>
          </a:p>
          <a:p>
            <a:pPr lvl="2"/>
            <a:r>
              <a:rPr lang="en-US" sz="2400" b="1" dirty="0"/>
              <a:t>Britons</a:t>
            </a:r>
          </a:p>
          <a:p>
            <a:pPr lvl="2"/>
            <a:r>
              <a:rPr lang="en-US" sz="2400" b="1" dirty="0"/>
              <a:t>Hindus</a:t>
            </a:r>
          </a:p>
          <a:p>
            <a:pPr lvl="2"/>
            <a:r>
              <a:rPr lang="en-US" sz="2400" b="1" dirty="0"/>
              <a:t>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Built the Mounds?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Considered human burial sites</a:t>
            </a:r>
          </a:p>
          <a:p>
            <a:r>
              <a:rPr lang="en-US" dirty="0"/>
              <a:t>Protected on non-federal lands</a:t>
            </a:r>
          </a:p>
          <a:p>
            <a:pPr lvl="1"/>
            <a:r>
              <a:rPr lang="en-US" dirty="0"/>
              <a:t>WI Burial Sites Preservation Law (Wis. Stats 157.7)</a:t>
            </a:r>
          </a:p>
          <a:p>
            <a:pPr lvl="1"/>
            <a:r>
              <a:rPr lang="en-US" dirty="0"/>
              <a:t>WI Field Archaeology Act (Wis. Stats44.47)</a:t>
            </a:r>
          </a:p>
          <a:p>
            <a:r>
              <a:rPr lang="en-US" dirty="0"/>
              <a:t>Federal or Tribal lands</a:t>
            </a:r>
          </a:p>
          <a:p>
            <a:pPr lvl="1"/>
            <a:r>
              <a:rPr lang="en-US" dirty="0"/>
              <a:t>Protected by Archaeological Resources Protection Act</a:t>
            </a:r>
          </a:p>
          <a:p>
            <a:pPr lvl="1"/>
            <a:r>
              <a:rPr lang="en-US" dirty="0"/>
              <a:t>Native American Graves Protection and Repatriation Act</a:t>
            </a:r>
          </a:p>
          <a:p>
            <a:pPr lvl="1"/>
            <a:endParaRPr lang="en-US" dirty="0"/>
          </a:p>
          <a:p>
            <a:r>
              <a:rPr lang="en-US" dirty="0"/>
              <a:t>Ethics – leave be and wait till technology can give us information rather than digging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today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Allow landowners to excavate and develop on some mounds</a:t>
            </a:r>
          </a:p>
          <a:p>
            <a:pPr lvl="1"/>
            <a:r>
              <a:rPr lang="en-US" dirty="0"/>
              <a:t>Senator </a:t>
            </a:r>
            <a:r>
              <a:rPr lang="en-US" dirty="0" err="1"/>
              <a:t>Kapenga</a:t>
            </a:r>
            <a:r>
              <a:rPr lang="en-US" dirty="0"/>
              <a:t> (R -Delafield)</a:t>
            </a:r>
          </a:p>
          <a:p>
            <a:pPr lvl="1"/>
            <a:r>
              <a:rPr lang="en-US" dirty="0"/>
              <a:t>Representative Brooks (R – Saukville)</a:t>
            </a:r>
          </a:p>
          <a:p>
            <a:pPr lvl="1"/>
            <a:r>
              <a:rPr lang="en-US" dirty="0"/>
              <a:t>Private property rights rather than historical preservation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Backers – </a:t>
            </a:r>
          </a:p>
          <a:p>
            <a:pPr lvl="2"/>
            <a:r>
              <a:rPr lang="en-US" dirty="0"/>
              <a:t>Wisconsin Manufacturers &amp; Commerce</a:t>
            </a:r>
          </a:p>
          <a:p>
            <a:pPr lvl="2"/>
            <a:r>
              <a:rPr lang="en-US" dirty="0"/>
              <a:t>Wisconsin Builders Assoc.</a:t>
            </a:r>
          </a:p>
          <a:p>
            <a:pPr lvl="3"/>
            <a:r>
              <a:rPr lang="en-US" dirty="0" err="1"/>
              <a:t>Wingra</a:t>
            </a:r>
            <a:r>
              <a:rPr lang="en-US" dirty="0"/>
              <a:t> Stone &amp; </a:t>
            </a:r>
            <a:r>
              <a:rPr lang="en-US" dirty="0" err="1"/>
              <a:t>Redi</a:t>
            </a:r>
            <a:r>
              <a:rPr lang="en-US" dirty="0"/>
              <a:t>-Mix quarry near McFarland</a:t>
            </a:r>
          </a:p>
          <a:p>
            <a:pPr lvl="4"/>
            <a:r>
              <a:rPr lang="en-US" dirty="0"/>
              <a:t>Effigy mound is blocking excavation access</a:t>
            </a:r>
          </a:p>
          <a:p>
            <a:pPr lvl="1"/>
            <a:r>
              <a:rPr lang="en-US" dirty="0"/>
              <a:t>Bill – need WI Historical Society permit </a:t>
            </a:r>
          </a:p>
          <a:p>
            <a:pPr lvl="2"/>
            <a:r>
              <a:rPr lang="en-US" dirty="0"/>
              <a:t>If no remains, ok to go ahead and dig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</a:t>
            </a:r>
            <a:r>
              <a:rPr lang="en-US" dirty="0" err="1"/>
              <a:t>AssemblyBill</a:t>
            </a:r>
            <a:r>
              <a:rPr lang="en-US" dirty="0"/>
              <a:t> 620</a:t>
            </a:r>
            <a:br>
              <a:rPr lang="en-US" dirty="0"/>
            </a:br>
            <a:r>
              <a:rPr lang="en-US" sz="2200" dirty="0">
                <a:hlinkClick r:id="rId2"/>
              </a:rPr>
              <a:t>Channel 15 news story</a:t>
            </a:r>
            <a:br>
              <a:rPr lang="en-US" dirty="0"/>
            </a:br>
            <a:r>
              <a:rPr lang="en-US" sz="2200" dirty="0">
                <a:hlinkClick r:id="rId3"/>
              </a:rPr>
              <a:t>Ho-Chunk perspective</a:t>
            </a:r>
            <a:r>
              <a:rPr lang="en-US" sz="2200" dirty="0"/>
              <a:t>		</a:t>
            </a:r>
            <a:r>
              <a:rPr lang="en-US" sz="2200" dirty="0">
                <a:hlinkClick r:id="rId4"/>
              </a:rPr>
              <a:t>1/12/2016 </a:t>
            </a:r>
            <a:r>
              <a:rPr lang="en-US" sz="2200" dirty="0" err="1">
                <a:hlinkClick r:id="rId4"/>
              </a:rPr>
              <a:t>Pow</a:t>
            </a:r>
            <a:r>
              <a:rPr lang="en-US" sz="2200" dirty="0">
                <a:hlinkClick r:id="rId4"/>
              </a:rPr>
              <a:t> Wow Protest</a:t>
            </a:r>
            <a:endParaRPr 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"/>
            <a:ext cx="3429000" cy="6477000"/>
          </a:xfrm>
        </p:spPr>
        <p:txBody>
          <a:bodyPr>
            <a:normAutofit/>
          </a:bodyPr>
          <a:lstStyle/>
          <a:p>
            <a:r>
              <a:rPr lang="en-US" sz="2800" dirty="0"/>
              <a:t>Rationale – private property won’t overlap with mounds</a:t>
            </a:r>
          </a:p>
          <a:p>
            <a:endParaRPr lang="en-US" dirty="0"/>
          </a:p>
          <a:p>
            <a:r>
              <a:rPr lang="en-US" sz="2800" dirty="0"/>
              <a:t>Pushback – </a:t>
            </a:r>
          </a:p>
          <a:p>
            <a:pPr lvl="1"/>
            <a:r>
              <a:rPr lang="en-US" sz="2800" dirty="0"/>
              <a:t>Ho-Chunk nation</a:t>
            </a:r>
          </a:p>
          <a:p>
            <a:pPr lvl="2"/>
            <a:r>
              <a:rPr lang="en-US" sz="2800" dirty="0"/>
              <a:t>Rallies</a:t>
            </a:r>
          </a:p>
          <a:p>
            <a:pPr lvl="2"/>
            <a:r>
              <a:rPr lang="en-US" sz="2800" dirty="0"/>
              <a:t>Remains may have decomposed</a:t>
            </a:r>
          </a:p>
          <a:p>
            <a:pPr lvl="2"/>
            <a:r>
              <a:rPr lang="en-US" sz="2800" dirty="0"/>
              <a:t>Regardless, sacred</a:t>
            </a:r>
          </a:p>
        </p:txBody>
      </p:sp>
      <p:pic>
        <p:nvPicPr>
          <p:cNvPr id="2050" name="Picture 2" descr="http://bloximages.chicago2.vip.townnews.com/host.madison.com/content/tncms/assets/v3/editorial/3/34/334eabef-64b0-5d31-af13-a43a1fe976d6/569559e1edc6f.image.jpg?resize=1200%2C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4648200" cy="2695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than the Egyptian Pyramids</a:t>
            </a:r>
          </a:p>
          <a:p>
            <a:r>
              <a:rPr lang="en-US" dirty="0"/>
              <a:t>Sacred burial sites all over the world –</a:t>
            </a:r>
          </a:p>
          <a:p>
            <a:pPr lvl="1"/>
            <a:r>
              <a:rPr lang="en-US" dirty="0"/>
              <a:t>Chinese Emperor </a:t>
            </a:r>
            <a:r>
              <a:rPr lang="en-US" dirty="0" err="1"/>
              <a:t>Shihuangdi</a:t>
            </a:r>
            <a:r>
              <a:rPr lang="en-US" dirty="0"/>
              <a:t>  mound</a:t>
            </a:r>
          </a:p>
          <a:p>
            <a:pPr lvl="2"/>
            <a:r>
              <a:rPr lang="en-US" dirty="0"/>
              <a:t>UNESCO World Heritage site</a:t>
            </a:r>
          </a:p>
          <a:p>
            <a:pPr lvl="1"/>
            <a:r>
              <a:rPr lang="en-US" dirty="0"/>
              <a:t>Ruins of Greece and Rome</a:t>
            </a:r>
          </a:p>
          <a:p>
            <a:pPr lvl="1"/>
            <a:endParaRPr lang="en-US" dirty="0"/>
          </a:p>
          <a:p>
            <a:r>
              <a:rPr lang="en-US" dirty="0"/>
              <a:t>Bird effigy on </a:t>
            </a:r>
            <a:r>
              <a:rPr lang="en-US" dirty="0" err="1"/>
              <a:t>Wingra</a:t>
            </a:r>
            <a:r>
              <a:rPr lang="en-US" dirty="0"/>
              <a:t> Stone site is last of 7 in the Ward Mound Group of Ho-Chunk 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think about…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165 yrs of research</a:t>
            </a:r>
          </a:p>
          <a:p>
            <a:endParaRPr lang="en-US" dirty="0"/>
          </a:p>
          <a:p>
            <a:r>
              <a:rPr lang="en-US" dirty="0"/>
              <a:t>Big question: what tribes built them?</a:t>
            </a:r>
          </a:p>
          <a:p>
            <a:r>
              <a:rPr lang="en-US" dirty="0"/>
              <a:t>Built over span of 2500 yrs</a:t>
            </a:r>
          </a:p>
          <a:p>
            <a:r>
              <a:rPr lang="en-US" dirty="0"/>
              <a:t>Stopped building 200 yrs before Europeans asked</a:t>
            </a:r>
          </a:p>
          <a:p>
            <a:r>
              <a:rPr lang="en-US" dirty="0"/>
              <a:t>Only answers – from Ho-Chunk &amp; Iowa</a:t>
            </a:r>
          </a:p>
          <a:p>
            <a:endParaRPr lang="en-US" dirty="0"/>
          </a:p>
          <a:p>
            <a:r>
              <a:rPr lang="en-US" dirty="0"/>
              <a:t>Ancestors of Ho-Chunk, </a:t>
            </a:r>
            <a:r>
              <a:rPr lang="en-US" dirty="0" err="1"/>
              <a:t>Ioways</a:t>
            </a:r>
            <a:r>
              <a:rPr lang="en-US" dirty="0"/>
              <a:t>, Dakotas, </a:t>
            </a:r>
            <a:r>
              <a:rPr lang="en-US" dirty="0" err="1"/>
              <a:t>Missouris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certain 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350-2800 yrs ago</a:t>
            </a:r>
          </a:p>
          <a:p>
            <a:pPr lvl="1"/>
            <a:r>
              <a:rPr lang="en-US" sz="3600" dirty="0"/>
              <a:t>1500 mounds</a:t>
            </a:r>
          </a:p>
          <a:p>
            <a:pPr lvl="1"/>
            <a:endParaRPr lang="en-US" sz="3600" dirty="0"/>
          </a:p>
          <a:p>
            <a:r>
              <a:rPr lang="en-US" sz="3600" dirty="0"/>
              <a:t>Shapes?</a:t>
            </a:r>
          </a:p>
          <a:p>
            <a:pPr lvl="1"/>
            <a:r>
              <a:rPr lang="en-US" sz="3600" dirty="0"/>
              <a:t>Conical</a:t>
            </a:r>
          </a:p>
          <a:p>
            <a:pPr lvl="1"/>
            <a:r>
              <a:rPr lang="en-US" sz="3600" dirty="0"/>
              <a:t>Ovate</a:t>
            </a:r>
          </a:p>
          <a:p>
            <a:pPr lvl="1"/>
            <a:r>
              <a:rPr lang="en-US" sz="3600" dirty="0"/>
              <a:t>Linear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When?</a:t>
            </a:r>
          </a:p>
        </p:txBody>
      </p:sp>
      <p:pic>
        <p:nvPicPr>
          <p:cNvPr id="15362" name="Picture 2" descr="https://upload.wikimedia.org/wikipedia/commons/8/8d/Burial-Mounds-at-Gyeong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909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1000-1300 yrs ago</a:t>
            </a:r>
          </a:p>
          <a:p>
            <a:endParaRPr lang="en-US" dirty="0"/>
          </a:p>
          <a:p>
            <a:r>
              <a:rPr lang="en-US" dirty="0"/>
              <a:t>Why called “effigy” mounds?</a:t>
            </a:r>
          </a:p>
          <a:p>
            <a:pPr lvl="1"/>
            <a:r>
              <a:rPr lang="en-US" dirty="0"/>
              <a:t>Form of animals: birds, bears, turtles, deer, etc. </a:t>
            </a:r>
          </a:p>
          <a:p>
            <a:pPr lvl="1"/>
            <a:r>
              <a:rPr lang="en-US" dirty="0"/>
              <a:t>Human form – rare</a:t>
            </a:r>
          </a:p>
          <a:p>
            <a:pPr lvl="1"/>
            <a:endParaRPr lang="en-US" dirty="0"/>
          </a:p>
          <a:p>
            <a:r>
              <a:rPr lang="en-US" dirty="0"/>
              <a:t>Largest – Both have been destroyed</a:t>
            </a:r>
          </a:p>
          <a:p>
            <a:pPr lvl="1"/>
            <a:r>
              <a:rPr lang="en-US" dirty="0"/>
              <a:t>Hemispherical (conical)</a:t>
            </a:r>
          </a:p>
          <a:p>
            <a:pPr lvl="1"/>
            <a:r>
              <a:rPr lang="en-US" dirty="0"/>
              <a:t>Richland County</a:t>
            </a:r>
          </a:p>
          <a:p>
            <a:pPr lvl="1"/>
            <a:r>
              <a:rPr lang="en-US" dirty="0"/>
              <a:t>200 ft diameter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Bird with ¼ mile wingspan (same area)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Largest today – bird at Mendota State Hospital with 624ft wings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Effigy Mounds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Burial</a:t>
            </a:r>
          </a:p>
          <a:p>
            <a:pPr lvl="1"/>
            <a:r>
              <a:rPr lang="en-US" dirty="0"/>
              <a:t>Most – single burial</a:t>
            </a:r>
          </a:p>
          <a:p>
            <a:pPr lvl="1"/>
            <a:r>
              <a:rPr lang="en-US" dirty="0"/>
              <a:t>Some – many in a shallow pit</a:t>
            </a:r>
          </a:p>
          <a:p>
            <a:pPr lvl="1"/>
            <a:r>
              <a:rPr lang="en-US" dirty="0"/>
              <a:t>Structures inside – unsure of purpose</a:t>
            </a:r>
          </a:p>
          <a:p>
            <a:pPr lvl="2"/>
            <a:r>
              <a:rPr lang="en-US" dirty="0"/>
              <a:t>Stoned lined</a:t>
            </a:r>
          </a:p>
          <a:p>
            <a:pPr lvl="2"/>
            <a:r>
              <a:rPr lang="en-US" dirty="0"/>
              <a:t>Charcoal layers</a:t>
            </a:r>
          </a:p>
          <a:p>
            <a:pPr lvl="2"/>
            <a:r>
              <a:rPr lang="en-US" dirty="0"/>
              <a:t>Ash</a:t>
            </a:r>
          </a:p>
          <a:p>
            <a:pPr lvl="2"/>
            <a:r>
              <a:rPr lang="en-US" dirty="0"/>
              <a:t>Burnt soil</a:t>
            </a:r>
          </a:p>
          <a:p>
            <a:pPr lvl="2"/>
            <a:r>
              <a:rPr lang="en-US" dirty="0"/>
              <a:t>Different colored soil</a:t>
            </a:r>
          </a:p>
          <a:p>
            <a:pPr lvl="1"/>
            <a:r>
              <a:rPr lang="en-US" dirty="0"/>
              <a:t>Rare to find artifacts</a:t>
            </a:r>
          </a:p>
          <a:p>
            <a:pPr lvl="2"/>
            <a:r>
              <a:rPr lang="en-US" dirty="0"/>
              <a:t>Typically everyday things</a:t>
            </a:r>
          </a:p>
          <a:p>
            <a:pPr lvl="3"/>
            <a:r>
              <a:rPr lang="en-US" dirty="0"/>
              <a:t>Arrow heads/spear points</a:t>
            </a:r>
          </a:p>
          <a:p>
            <a:pPr lvl="3"/>
            <a:r>
              <a:rPr lang="en-US" dirty="0"/>
              <a:t>pottery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inside??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Piling &amp; packing dirt into shape</a:t>
            </a:r>
          </a:p>
          <a:p>
            <a:r>
              <a:rPr lang="en-US" dirty="0"/>
              <a:t>Some on prepared surface – cleared sod</a:t>
            </a:r>
          </a:p>
          <a:p>
            <a:r>
              <a:rPr lang="en-US" dirty="0"/>
              <a:t>Dug into the shape</a:t>
            </a:r>
          </a:p>
          <a:p>
            <a:pPr lvl="1"/>
            <a:r>
              <a:rPr lang="en-US" dirty="0"/>
              <a:t>Half mound is actually underground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they build them?</a:t>
            </a:r>
          </a:p>
        </p:txBody>
      </p:sp>
      <p:pic>
        <p:nvPicPr>
          <p:cNvPr id="12290" name="Picture 2" descr="http://www.theclio.com/web/ul/11214.17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5562600" cy="305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vac.uwlax.edu/wp-content/uploads/2014/07/NMoundDiagra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55" y="1295400"/>
            <a:ext cx="893134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Controversy since 1838</a:t>
            </a:r>
          </a:p>
          <a:p>
            <a:r>
              <a:rPr lang="en-US" dirty="0"/>
              <a:t>Animals – represent clan emblems</a:t>
            </a:r>
          </a:p>
          <a:p>
            <a:pPr lvl="1"/>
            <a:r>
              <a:rPr lang="en-US" dirty="0"/>
              <a:t>Clan – social group with 1 common ancestor</a:t>
            </a:r>
          </a:p>
          <a:p>
            <a:pPr lvl="2"/>
            <a:r>
              <a:rPr lang="en-US" dirty="0"/>
              <a:t>Structure of society</a:t>
            </a:r>
          </a:p>
          <a:p>
            <a:pPr lvl="2"/>
            <a:r>
              <a:rPr lang="en-US" dirty="0"/>
              <a:t>Who marries whom</a:t>
            </a:r>
          </a:p>
          <a:p>
            <a:pPr lvl="2"/>
            <a:r>
              <a:rPr lang="en-US" dirty="0"/>
              <a:t>What societal roles are </a:t>
            </a:r>
          </a:p>
          <a:p>
            <a:r>
              <a:rPr lang="en-US" dirty="0"/>
              <a:t>Present day archeologists</a:t>
            </a:r>
          </a:p>
          <a:p>
            <a:pPr lvl="1"/>
            <a:r>
              <a:rPr lang="en-US" dirty="0"/>
              <a:t>3 categories</a:t>
            </a:r>
          </a:p>
          <a:p>
            <a:pPr lvl="2"/>
            <a:r>
              <a:rPr lang="en-US" dirty="0"/>
              <a:t>Fly (Upper World)</a:t>
            </a:r>
          </a:p>
          <a:p>
            <a:pPr lvl="2"/>
            <a:r>
              <a:rPr lang="en-US" dirty="0"/>
              <a:t>Walk (Lower World)</a:t>
            </a:r>
          </a:p>
          <a:p>
            <a:pPr lvl="2"/>
            <a:r>
              <a:rPr lang="en-US" dirty="0"/>
              <a:t>Water (Lower World)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shapes mean?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694</Words>
  <Application>Microsoft Office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Constantia</vt:lpstr>
      <vt:lpstr>Wingdings 2</vt:lpstr>
      <vt:lpstr>Paper</vt:lpstr>
      <vt:lpstr>Mound Builders Mounds overview</vt:lpstr>
      <vt:lpstr>Who Built the Mounds?</vt:lpstr>
      <vt:lpstr>Evidence</vt:lpstr>
      <vt:lpstr>When?</vt:lpstr>
      <vt:lpstr>Effigy Mounds</vt:lpstr>
      <vt:lpstr>What’s inside??</vt:lpstr>
      <vt:lpstr>How did they build them?</vt:lpstr>
      <vt:lpstr>PowerPoint Presentation</vt:lpstr>
      <vt:lpstr>What do the shapes mean?</vt:lpstr>
      <vt:lpstr>PowerPoint Presentation</vt:lpstr>
      <vt:lpstr>PowerPoint Presentation</vt:lpstr>
      <vt:lpstr>PowerPoint Presentation</vt:lpstr>
      <vt:lpstr>Where are they?</vt:lpstr>
      <vt:lpstr>PowerPoint Presentation</vt:lpstr>
      <vt:lpstr>Distribution of mounds in WI</vt:lpstr>
      <vt:lpstr>How did Native People pick a spot?</vt:lpstr>
      <vt:lpstr>Why stop?</vt:lpstr>
      <vt:lpstr>Why were they destroyed?</vt:lpstr>
      <vt:lpstr>PowerPoint Presentation</vt:lpstr>
      <vt:lpstr>Status today</vt:lpstr>
      <vt:lpstr>Proposed AssemblyBill 620 Channel 15 news story Ho-Chunk perspective  1/12/2016 Pow Wow Protest</vt:lpstr>
      <vt:lpstr>PowerPoint Presentation</vt:lpstr>
      <vt:lpstr>To think about…</vt:lpstr>
    </vt:vector>
  </TitlesOfParts>
  <Company>MMSD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Mound Builders</dc:title>
  <dc:creator>User</dc:creator>
  <cp:lastModifiedBy>Erin Ennis</cp:lastModifiedBy>
  <cp:revision>20</cp:revision>
  <dcterms:created xsi:type="dcterms:W3CDTF">2016-02-08T15:49:59Z</dcterms:created>
  <dcterms:modified xsi:type="dcterms:W3CDTF">2016-09-14T00:36:05Z</dcterms:modified>
</cp:coreProperties>
</file>