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81" r:id="rId2"/>
    <p:sldId id="283" r:id="rId3"/>
    <p:sldId id="282" r:id="rId4"/>
    <p:sldId id="285" r:id="rId5"/>
    <p:sldId id="256" r:id="rId6"/>
    <p:sldId id="284" r:id="rId7"/>
    <p:sldId id="257" r:id="rId8"/>
    <p:sldId id="270" r:id="rId9"/>
    <p:sldId id="262" r:id="rId10"/>
    <p:sldId id="273" r:id="rId11"/>
    <p:sldId id="271" r:id="rId12"/>
    <p:sldId id="259" r:id="rId13"/>
    <p:sldId id="272" r:id="rId14"/>
    <p:sldId id="263" r:id="rId15"/>
    <p:sldId id="276" r:id="rId16"/>
    <p:sldId id="258" r:id="rId17"/>
    <p:sldId id="274" r:id="rId18"/>
    <p:sldId id="278" r:id="rId19"/>
    <p:sldId id="275" r:id="rId20"/>
    <p:sldId id="277" r:id="rId21"/>
    <p:sldId id="260" r:id="rId22"/>
    <p:sldId id="261" r:id="rId23"/>
    <p:sldId id="264" r:id="rId24"/>
    <p:sldId id="280" r:id="rId25"/>
    <p:sldId id="279" r:id="rId26"/>
    <p:sldId id="266" r:id="rId27"/>
    <p:sldId id="267" r:id="rId28"/>
    <p:sldId id="268" r:id="rId29"/>
    <p:sldId id="269"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557" autoAdjust="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275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7/8/2014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86588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72217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69200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07904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4C608-40B1-4030-A28D-5B74BC98ADCE}" type="datetimeFigureOut">
              <a:rPr lang="en-US" smtClean="0"/>
              <a:t>7/8/2014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2852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4C608-40B1-4030-A28D-5B74BC98ADCE}" type="datetimeFigureOut">
              <a:rPr lang="en-US" smtClean="0"/>
              <a:t>7/8/2014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38353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451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765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510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690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993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892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77919A6-33EB-49BD-A62F-1FA56B9F9712}" type="datetimeFigureOut">
              <a:rPr lang="en-US" smtClean="0"/>
              <a:t>7/8/2014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448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4E7D1B-D673-4CF6-8672-009D42ABD2A0}" type="datetimeFigureOut">
              <a:rPr lang="en-US" smtClean="0"/>
              <a:t>7/8/2014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514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A16AA21-1863-4931-97CB-99D0A168701B}" type="datetimeFigureOut">
              <a:rPr lang="en-US" smtClean="0"/>
              <a:t>7/8/2014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732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7/8/2014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18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42000"/>
                <a:hueMod val="42000"/>
                <a:satMod val="124000"/>
                <a:lumMod val="62000"/>
              </a:schemeClr>
              <a:schemeClr val="bg2">
                <a:tint val="96000"/>
                <a:satMod val="130000"/>
              </a:schemeClr>
            </a:duotone>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64C608-40B1-4030-A28D-5B74BC98ADCE}" type="datetimeFigureOut">
              <a:rPr lang="en-US" smtClean="0"/>
              <a:t>7/8/2014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1187858"/>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en.wikipedia.org/wiki/National_Collegiate_Athletic_Associ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U.S._Commission_on_Civil_Rights" TargetMode="External"/><Relationship Id="rId2" Type="http://schemas.openxmlformats.org/officeDocument/2006/relationships/hyperlink" Target="http://en.wikipedia.org/wiki/NAAC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1" y="0"/>
            <a:ext cx="9493956" cy="6463308"/>
          </a:xfrm>
          <a:prstGeom prst="rect">
            <a:avLst/>
          </a:prstGeom>
          <a:noFill/>
        </p:spPr>
        <p:txBody>
          <a:bodyPr wrap="square" rtlCol="0">
            <a:spAutoFit/>
          </a:bodyPr>
          <a:lstStyle/>
          <a:p>
            <a:r>
              <a:rPr lang="en-US" sz="2000" dirty="0" smtClean="0">
                <a:latin typeface="Rockwell Extra Bold" panose="02060903040505020403" pitchFamily="18" charset="0"/>
              </a:rPr>
              <a:t>TODAY:</a:t>
            </a:r>
          </a:p>
          <a:p>
            <a:endParaRPr lang="en-US" sz="2000" dirty="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Do now:  Write 1 of our classroom discussion rules</a:t>
            </a:r>
          </a:p>
          <a:p>
            <a:pPr marL="342900" indent="-342900">
              <a:buAutoNum type="arabicPeriod"/>
            </a:pPr>
            <a:endParaRPr lang="en-US" sz="2000" dirty="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Quick review of rules</a:t>
            </a:r>
          </a:p>
          <a:p>
            <a:pPr marL="342900" indent="-342900">
              <a:buAutoNum type="arabicPeriod"/>
            </a:pPr>
            <a:endParaRPr lang="en-US" sz="2000" dirty="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Opinion cards </a:t>
            </a:r>
          </a:p>
          <a:p>
            <a:pPr marL="342900" indent="-342900">
              <a:buAutoNum type="arabicPeriod"/>
            </a:pPr>
            <a:endParaRPr lang="en-US" sz="2000" dirty="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Write down initial opinion on Washington Redskins name debate on the back of the opinion card that you agree with</a:t>
            </a:r>
            <a:endParaRPr lang="en-US" sz="2000" dirty="0">
              <a:latin typeface="Rockwell Extra Bold" panose="02060903040505020403" pitchFamily="18" charset="0"/>
            </a:endParaRPr>
          </a:p>
          <a:p>
            <a:pPr marL="342900" indent="-342900">
              <a:buAutoNum type="arabicPeriod"/>
            </a:pPr>
            <a:endParaRPr lang="en-US" sz="2000" dirty="0" smtClean="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Slide show and discussion</a:t>
            </a:r>
          </a:p>
          <a:p>
            <a:pPr marL="342900" indent="-342900">
              <a:buAutoNum type="arabicPeriod"/>
            </a:pPr>
            <a:endParaRPr lang="en-US" sz="2000" dirty="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Split into groups (of 2 or 3) for </a:t>
            </a:r>
            <a:r>
              <a:rPr lang="en-US" sz="2000" dirty="0" err="1" smtClean="0">
                <a:latin typeface="Rockwell Extra Bold" panose="02060903040505020403" pitchFamily="18" charset="0"/>
              </a:rPr>
              <a:t>jigsawing</a:t>
            </a:r>
            <a:r>
              <a:rPr lang="en-US" sz="2000" dirty="0" smtClean="0">
                <a:latin typeface="Rockwell Extra Bold" panose="02060903040505020403" pitchFamily="18" charset="0"/>
              </a:rPr>
              <a:t> short readings, write 3 key points you took away from the readings</a:t>
            </a:r>
          </a:p>
          <a:p>
            <a:pPr marL="342900" indent="-342900">
              <a:buAutoNum type="arabicPeriod"/>
            </a:pPr>
            <a:endParaRPr lang="en-US" sz="2000" dirty="0">
              <a:latin typeface="Rockwell Extra Bold" panose="02060903040505020403" pitchFamily="18" charset="0"/>
            </a:endParaRPr>
          </a:p>
          <a:p>
            <a:pPr marL="342900" indent="-342900">
              <a:buAutoNum type="arabicPeriod"/>
            </a:pPr>
            <a:r>
              <a:rPr lang="en-US" sz="2000" dirty="0" smtClean="0">
                <a:latin typeface="Rockwell Extra Bold" panose="02060903040505020403" pitchFamily="18" charset="0"/>
              </a:rPr>
              <a:t>Quick share of readings: read summaries to class (I will compile and give you a handout for your notes tomorrow)</a:t>
            </a:r>
            <a:endParaRPr lang="en-US" dirty="0">
              <a:latin typeface="Rockwell Extra Bold" panose="02060903040505020403" pitchFamily="18" charset="0"/>
            </a:endParaRPr>
          </a:p>
          <a:p>
            <a:pPr marL="342900" indent="-342900">
              <a:buAutoNum type="arabicPeriod"/>
            </a:pPr>
            <a:endParaRPr lang="en-US" dirty="0">
              <a:latin typeface="Rockwell Extra Bold" panose="02060903040505020403" pitchFamily="18" charset="0"/>
            </a:endParaRPr>
          </a:p>
          <a:p>
            <a:pPr marL="342900" indent="-342900">
              <a:buAutoNum type="arabicPeriod"/>
            </a:pPr>
            <a:endParaRPr lang="en-US" dirty="0" smtClean="0">
              <a:latin typeface="Rockwell Extra Bold" panose="02060903040505020403" pitchFamily="18" charset="0"/>
            </a:endParaRPr>
          </a:p>
          <a:p>
            <a:pPr marL="342900" indent="-342900">
              <a:buAutoNum type="arabicPeriod"/>
            </a:pPr>
            <a:endParaRPr lang="en-US" dirty="0" smtClean="0">
              <a:latin typeface="Rockwell Extra Bold" panose="02060903040505020403" pitchFamily="18" charset="0"/>
            </a:endParaRPr>
          </a:p>
        </p:txBody>
      </p:sp>
    </p:spTree>
    <p:extLst>
      <p:ext uri="{BB962C8B-B14F-4D97-AF65-F5344CB8AC3E}">
        <p14:creationId xmlns:p14="http://schemas.microsoft.com/office/powerpoint/2010/main" val="270858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829" y="421217"/>
            <a:ext cx="9072562" cy="5632311"/>
          </a:xfrm>
          <a:prstGeom prst="rect">
            <a:avLst/>
          </a:prstGeom>
          <a:noFill/>
        </p:spPr>
        <p:txBody>
          <a:bodyPr wrap="square" rtlCol="0">
            <a:spAutoFit/>
          </a:bodyPr>
          <a:lstStyle/>
          <a:p>
            <a:r>
              <a:rPr lang="en-US" sz="6000" dirty="0" smtClean="0">
                <a:latin typeface="Rockwell Condensed" panose="02060603050405020104" pitchFamily="18" charset="0"/>
              </a:rPr>
              <a:t>The creator of the Cleveland Indian’s Chief Wahoo in 1946 wanted a mascot </a:t>
            </a:r>
            <a:r>
              <a:rPr lang="en-US" sz="6000" dirty="0">
                <a:latin typeface="Rockwell Condensed" panose="02060603050405020104" pitchFamily="18" charset="0"/>
              </a:rPr>
              <a:t>that "would convey a spirit of pure joy and unbridled </a:t>
            </a:r>
            <a:r>
              <a:rPr lang="en-US" sz="6000" dirty="0" smtClean="0">
                <a:latin typeface="Rockwell Condensed" panose="02060603050405020104" pitchFamily="18" charset="0"/>
              </a:rPr>
              <a:t>enthusiasm“.  Does Chief Wahoo do this? </a:t>
            </a:r>
            <a:endParaRPr lang="en-US" sz="6000" dirty="0">
              <a:latin typeface="Rockwell Condensed" panose="02060603050405020104" pitchFamily="18" charset="0"/>
            </a:endParaRPr>
          </a:p>
        </p:txBody>
      </p:sp>
    </p:spTree>
    <p:extLst>
      <p:ext uri="{BB962C8B-B14F-4D97-AF65-F5344CB8AC3E}">
        <p14:creationId xmlns:p14="http://schemas.microsoft.com/office/powerpoint/2010/main" val="158413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2020" y="1725471"/>
            <a:ext cx="6988712" cy="4803917"/>
          </a:xfrm>
          <a:prstGeom prst="rect">
            <a:avLst/>
          </a:prstGeom>
        </p:spPr>
      </p:pic>
      <p:sp>
        <p:nvSpPr>
          <p:cNvPr id="3" name="TextBox 2"/>
          <p:cNvSpPr txBox="1"/>
          <p:nvPr/>
        </p:nvSpPr>
        <p:spPr>
          <a:xfrm>
            <a:off x="128589" y="185738"/>
            <a:ext cx="9186862" cy="2123658"/>
          </a:xfrm>
          <a:prstGeom prst="rect">
            <a:avLst/>
          </a:prstGeom>
          <a:noFill/>
        </p:spPr>
        <p:txBody>
          <a:bodyPr wrap="square" rtlCol="0">
            <a:spAutoFit/>
          </a:bodyPr>
          <a:lstStyle/>
          <a:p>
            <a:r>
              <a:rPr lang="en-US" sz="4400" dirty="0" smtClean="0">
                <a:latin typeface="Rockwell Condensed" panose="02060603050405020104" pitchFamily="18" charset="0"/>
              </a:rPr>
              <a:t>What if we think about this in terms of other races?  Would it be “okay”?  How would people react to these images? </a:t>
            </a:r>
            <a:endParaRPr lang="en-US" sz="4400" dirty="0">
              <a:latin typeface="Rockwell Condensed" panose="02060603050405020104" pitchFamily="18" charset="0"/>
            </a:endParaRPr>
          </a:p>
        </p:txBody>
      </p:sp>
    </p:spTree>
    <p:extLst>
      <p:ext uri="{BB962C8B-B14F-4D97-AF65-F5344CB8AC3E}">
        <p14:creationId xmlns:p14="http://schemas.microsoft.com/office/powerpoint/2010/main" val="282474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24" y="256823"/>
            <a:ext cx="31750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021" y="290777"/>
            <a:ext cx="3328989" cy="5046046"/>
          </a:xfrm>
          <a:prstGeom prst="rect">
            <a:avLst/>
          </a:prstGeom>
        </p:spPr>
      </p:pic>
      <p:sp>
        <p:nvSpPr>
          <p:cNvPr id="4" name="TextBox 3"/>
          <p:cNvSpPr txBox="1"/>
          <p:nvPr/>
        </p:nvSpPr>
        <p:spPr>
          <a:xfrm>
            <a:off x="508001" y="5336824"/>
            <a:ext cx="11050588" cy="1200329"/>
          </a:xfrm>
          <a:prstGeom prst="rect">
            <a:avLst/>
          </a:prstGeom>
          <a:noFill/>
        </p:spPr>
        <p:txBody>
          <a:bodyPr wrap="square" rtlCol="0">
            <a:spAutoFit/>
          </a:bodyPr>
          <a:lstStyle/>
          <a:p>
            <a:r>
              <a:rPr lang="en-US" sz="3600" dirty="0">
                <a:latin typeface="Rockwell Condensed" panose="02060603050405020104" pitchFamily="18" charset="0"/>
                <a:hlinkClick r:id="rId4" tooltip="National Collegiate Athletic Association"/>
              </a:rPr>
              <a:t>NCAA</a:t>
            </a:r>
            <a:r>
              <a:rPr lang="en-US" sz="3600" dirty="0">
                <a:latin typeface="Rockwell Condensed" panose="02060603050405020104" pitchFamily="18" charset="0"/>
              </a:rPr>
              <a:t> termed Chief </a:t>
            </a:r>
            <a:r>
              <a:rPr lang="en-US" sz="3600" dirty="0" err="1">
                <a:latin typeface="Rockwell Condensed" panose="02060603050405020104" pitchFamily="18" charset="0"/>
              </a:rPr>
              <a:t>Illiniwek</a:t>
            </a:r>
            <a:r>
              <a:rPr lang="en-US" sz="3600" dirty="0">
                <a:latin typeface="Rockwell Condensed" panose="02060603050405020104" pitchFamily="18" charset="0"/>
              </a:rPr>
              <a:t> a "hostile or abusive" mascot and image in August </a:t>
            </a:r>
            <a:r>
              <a:rPr lang="en-US" sz="3600" dirty="0" smtClean="0">
                <a:latin typeface="Rockwell Condensed" panose="02060603050405020104" pitchFamily="18" charset="0"/>
              </a:rPr>
              <a:t>2005.  IL retired “him” in 2007 </a:t>
            </a:r>
            <a:endParaRPr lang="en-US" sz="3600" dirty="0">
              <a:latin typeface="Rockwell Condensed" panose="02060603050405020104" pitchFamily="18" charset="0"/>
            </a:endParaRPr>
          </a:p>
        </p:txBody>
      </p:sp>
      <p:pic>
        <p:nvPicPr>
          <p:cNvPr id="5" name="Picture 4"/>
          <p:cNvPicPr>
            <a:picLocks noChangeAspect="1"/>
          </p:cNvPicPr>
          <p:nvPr/>
        </p:nvPicPr>
        <p:blipFill>
          <a:blip r:embed="rId5"/>
          <a:stretch>
            <a:fillRect/>
          </a:stretch>
        </p:blipFill>
        <p:spPr>
          <a:xfrm>
            <a:off x="4038997" y="961939"/>
            <a:ext cx="3065551" cy="3008781"/>
          </a:xfrm>
          <a:prstGeom prst="rect">
            <a:avLst/>
          </a:prstGeom>
        </p:spPr>
      </p:pic>
    </p:spTree>
    <p:extLst>
      <p:ext uri="{BB962C8B-B14F-4D97-AF65-F5344CB8AC3E}">
        <p14:creationId xmlns:p14="http://schemas.microsoft.com/office/powerpoint/2010/main" val="193563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288" y="200025"/>
            <a:ext cx="9729787" cy="6401753"/>
          </a:xfrm>
          <a:prstGeom prst="rect">
            <a:avLst/>
          </a:prstGeom>
          <a:noFill/>
        </p:spPr>
        <p:txBody>
          <a:bodyPr wrap="square" rtlCol="0">
            <a:spAutoFit/>
          </a:bodyPr>
          <a:lstStyle/>
          <a:p>
            <a:r>
              <a:rPr lang="en-US" sz="2800" dirty="0" smtClean="0">
                <a:latin typeface="Rockwell Condensed" panose="02060603050405020104" pitchFamily="18" charset="0"/>
              </a:rPr>
              <a:t>Examples of Native American Team Mascots:</a:t>
            </a:r>
          </a:p>
          <a:p>
            <a:endParaRPr lang="en-US" sz="2800" dirty="0">
              <a:latin typeface="Rockwell Condensed" panose="02060603050405020104" pitchFamily="18" charset="0"/>
            </a:endParaRPr>
          </a:p>
          <a:p>
            <a:r>
              <a:rPr lang="en-US" sz="2800" dirty="0" smtClean="0">
                <a:latin typeface="Rockwell Condensed" panose="02060603050405020104" pitchFamily="18" charset="0"/>
              </a:rPr>
              <a:t>Chief </a:t>
            </a:r>
            <a:r>
              <a:rPr lang="en-US" sz="2800" dirty="0" err="1" smtClean="0">
                <a:latin typeface="Rockwell Condensed" panose="02060603050405020104" pitchFamily="18" charset="0"/>
              </a:rPr>
              <a:t>Illiniwek</a:t>
            </a:r>
            <a:r>
              <a:rPr lang="en-US" sz="2800" dirty="0" smtClean="0">
                <a:latin typeface="Rockwell Condensed" panose="02060603050405020104" pitchFamily="18" charset="0"/>
              </a:rPr>
              <a:t> of University of IL:  Fictional character, played by white student wearing non-representational clothing and doing unauthentic dancing</a:t>
            </a:r>
          </a:p>
          <a:p>
            <a:r>
              <a:rPr lang="en-US" sz="2800" dirty="0">
                <a:latin typeface="Rockwell Condensed" panose="02060603050405020104" pitchFamily="18" charset="0"/>
              </a:rPr>
              <a:t>	</a:t>
            </a:r>
            <a:r>
              <a:rPr lang="en-US" sz="2800" dirty="0" smtClean="0">
                <a:latin typeface="Rockwell Condensed" panose="02060603050405020104" pitchFamily="18" charset="0"/>
              </a:rPr>
              <a:t>	Retired 2007</a:t>
            </a:r>
          </a:p>
          <a:p>
            <a:endParaRPr lang="en-US" sz="2800" dirty="0">
              <a:latin typeface="Rockwell Condensed" panose="02060603050405020104" pitchFamily="18" charset="0"/>
            </a:endParaRPr>
          </a:p>
          <a:p>
            <a:r>
              <a:rPr lang="en-US" sz="2800" dirty="0" smtClean="0">
                <a:latin typeface="Rockwell Condensed" panose="02060603050405020104" pitchFamily="18" charset="0"/>
              </a:rPr>
              <a:t>Chief Wahoo of Cleveland Indians:  Cartoon character not considered a “mascot” but a “logo”</a:t>
            </a:r>
          </a:p>
          <a:p>
            <a:r>
              <a:rPr lang="en-US" sz="2800" dirty="0">
                <a:latin typeface="Rockwell Condensed" panose="02060603050405020104" pitchFamily="18" charset="0"/>
              </a:rPr>
              <a:t>	</a:t>
            </a:r>
            <a:r>
              <a:rPr lang="en-US" sz="2800" dirty="0" smtClean="0">
                <a:latin typeface="Rockwell Condensed" panose="02060603050405020104" pitchFamily="18" charset="0"/>
              </a:rPr>
              <a:t>	Still in use.  Official mascot is Slider.</a:t>
            </a:r>
          </a:p>
          <a:p>
            <a:endParaRPr lang="en-US" sz="2800" dirty="0">
              <a:latin typeface="Rockwell Condensed" panose="02060603050405020104" pitchFamily="18" charset="0"/>
            </a:endParaRPr>
          </a:p>
          <a:p>
            <a:r>
              <a:rPr lang="en-US" sz="2800" dirty="0" smtClean="0">
                <a:latin typeface="Rockwell Condensed" panose="02060603050405020104" pitchFamily="18" charset="0"/>
              </a:rPr>
              <a:t>Chief </a:t>
            </a:r>
            <a:r>
              <a:rPr lang="en-US" sz="2800" dirty="0" err="1" smtClean="0">
                <a:latin typeface="Rockwell Condensed" panose="02060603050405020104" pitchFamily="18" charset="0"/>
              </a:rPr>
              <a:t>Noc</a:t>
            </a:r>
            <a:r>
              <a:rPr lang="en-US" sz="2800" dirty="0" smtClean="0">
                <a:latin typeface="Rockwell Condensed" panose="02060603050405020104" pitchFamily="18" charset="0"/>
              </a:rPr>
              <a:t>-A-</a:t>
            </a:r>
            <a:r>
              <a:rPr lang="en-US" sz="2800" dirty="0" err="1" smtClean="0">
                <a:latin typeface="Rockwell Condensed" panose="02060603050405020104" pitchFamily="18" charset="0"/>
              </a:rPr>
              <a:t>Homa</a:t>
            </a:r>
            <a:r>
              <a:rPr lang="en-US" sz="2800" dirty="0">
                <a:latin typeface="Rockwell Condensed" panose="02060603050405020104" pitchFamily="18" charset="0"/>
              </a:rPr>
              <a:t> </a:t>
            </a:r>
            <a:r>
              <a:rPr lang="en-US" sz="2800" dirty="0" smtClean="0">
                <a:latin typeface="Rockwell Condensed" panose="02060603050405020104" pitchFamily="18" charset="0"/>
              </a:rPr>
              <a:t>of Atlanta Braves:  Portrayed at one point by an Odawa Indian</a:t>
            </a:r>
          </a:p>
          <a:p>
            <a:r>
              <a:rPr lang="en-US" sz="2800" dirty="0">
                <a:latin typeface="Rockwell Condensed" panose="02060603050405020104" pitchFamily="18" charset="0"/>
              </a:rPr>
              <a:t>	</a:t>
            </a:r>
            <a:r>
              <a:rPr lang="en-US" sz="2800" dirty="0" smtClean="0">
                <a:latin typeface="Rockwell Condensed" panose="02060603050405020104" pitchFamily="18" charset="0"/>
              </a:rPr>
              <a:t>	Retired in 1986</a:t>
            </a:r>
          </a:p>
          <a:p>
            <a:r>
              <a:rPr lang="en-US" sz="2800" dirty="0">
                <a:latin typeface="Rockwell Condensed" panose="02060603050405020104" pitchFamily="18" charset="0"/>
              </a:rPr>
              <a:t>	</a:t>
            </a:r>
            <a:r>
              <a:rPr lang="en-US" sz="2800" dirty="0" smtClean="0">
                <a:latin typeface="Rockwell Condensed" panose="02060603050405020104" pitchFamily="18" charset="0"/>
              </a:rPr>
              <a:t>	Imagery reappeared in 2012 on practice hats</a:t>
            </a:r>
          </a:p>
          <a:p>
            <a:r>
              <a:rPr lang="en-US" sz="2800" dirty="0">
                <a:latin typeface="Rockwell Condensed" panose="02060603050405020104" pitchFamily="18" charset="0"/>
              </a:rPr>
              <a:t>	</a:t>
            </a:r>
            <a:r>
              <a:rPr lang="en-US" sz="2800" dirty="0" smtClean="0">
                <a:latin typeface="Rockwell Condensed" panose="02060603050405020104" pitchFamily="18" charset="0"/>
              </a:rPr>
              <a:t>	Official mascots are Homer and Rally</a:t>
            </a:r>
          </a:p>
          <a:p>
            <a:endParaRPr lang="en-US" dirty="0"/>
          </a:p>
        </p:txBody>
      </p:sp>
    </p:spTree>
    <p:extLst>
      <p:ext uri="{BB962C8B-B14F-4D97-AF65-F5344CB8AC3E}">
        <p14:creationId xmlns:p14="http://schemas.microsoft.com/office/powerpoint/2010/main" val="96029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62" y="257175"/>
            <a:ext cx="5822442" cy="46291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262" y="257175"/>
            <a:ext cx="3937000" cy="5905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617" y="3254375"/>
            <a:ext cx="3263900" cy="3263900"/>
          </a:xfrm>
          <a:prstGeom prst="rect">
            <a:avLst/>
          </a:prstGeom>
        </p:spPr>
      </p:pic>
    </p:spTree>
    <p:extLst>
      <p:ext uri="{BB962C8B-B14F-4D97-AF65-F5344CB8AC3E}">
        <p14:creationId xmlns:p14="http://schemas.microsoft.com/office/powerpoint/2010/main" val="350993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6" y="142876"/>
            <a:ext cx="9858375" cy="6740307"/>
          </a:xfrm>
          <a:prstGeom prst="rect">
            <a:avLst/>
          </a:prstGeom>
        </p:spPr>
        <p:txBody>
          <a:bodyPr wrap="square">
            <a:spAutoFit/>
          </a:bodyPr>
          <a:lstStyle/>
          <a:p>
            <a:r>
              <a:rPr lang="en-US" sz="3600" dirty="0" smtClean="0">
                <a:latin typeface="Rockwell Condensed" panose="02060603050405020104" pitchFamily="18" charset="0"/>
              </a:rPr>
              <a:t>The “Exception”?  </a:t>
            </a:r>
          </a:p>
          <a:p>
            <a:r>
              <a:rPr lang="en-US" sz="3600" dirty="0" smtClean="0">
                <a:latin typeface="Rockwell Condensed" panose="02060603050405020104" pitchFamily="18" charset="0"/>
              </a:rPr>
              <a:t>Chief </a:t>
            </a:r>
            <a:r>
              <a:rPr lang="en-US" sz="3600" dirty="0">
                <a:latin typeface="Rockwell Condensed" panose="02060603050405020104" pitchFamily="18" charset="0"/>
              </a:rPr>
              <a:t>Osceola of FSU Seminoles: </a:t>
            </a:r>
            <a:endParaRPr lang="en-US" sz="3600" dirty="0" smtClean="0">
              <a:latin typeface="Rockwell Condensed" panose="02060603050405020104" pitchFamily="18" charset="0"/>
            </a:endParaRPr>
          </a:p>
          <a:p>
            <a:r>
              <a:rPr lang="en-US" sz="3600" dirty="0">
                <a:latin typeface="Rockwell Condensed" panose="02060603050405020104" pitchFamily="18" charset="0"/>
              </a:rPr>
              <a:t>	</a:t>
            </a:r>
            <a:r>
              <a:rPr lang="en-US" sz="3600" dirty="0" smtClean="0">
                <a:latin typeface="Rockwell Condensed" panose="02060603050405020104" pitchFamily="18" charset="0"/>
              </a:rPr>
              <a:t>	Have </a:t>
            </a:r>
            <a:r>
              <a:rPr lang="en-US" sz="3600" dirty="0">
                <a:latin typeface="Rockwell Condensed" panose="02060603050405020104" pitchFamily="18" charset="0"/>
              </a:rPr>
              <a:t>approval by tribal leaders of the Seminole Tribe </a:t>
            </a:r>
            <a:r>
              <a:rPr lang="en-US" sz="3600" dirty="0" smtClean="0">
                <a:latin typeface="Rockwell Condensed" panose="02060603050405020104" pitchFamily="18" charset="0"/>
              </a:rPr>
              <a:t>of </a:t>
            </a:r>
            <a:r>
              <a:rPr lang="en-US" sz="3600" dirty="0">
                <a:latin typeface="Rockwell Condensed" panose="02060603050405020104" pitchFamily="18" charset="0"/>
              </a:rPr>
              <a:t>Florida, but not all other tribes of the Seminole Nation</a:t>
            </a:r>
          </a:p>
          <a:p>
            <a:r>
              <a:rPr lang="en-US" sz="3600" dirty="0">
                <a:latin typeface="Rockwell Condensed" panose="02060603050405020104" pitchFamily="18" charset="0"/>
              </a:rPr>
              <a:t>		Represents actual historical figure, costume designed originally by </a:t>
            </a:r>
            <a:r>
              <a:rPr lang="en-US" sz="3600" dirty="0" smtClean="0">
                <a:latin typeface="Rockwell Condensed" panose="02060603050405020104" pitchFamily="18" charset="0"/>
              </a:rPr>
              <a:t>members of </a:t>
            </a:r>
            <a:r>
              <a:rPr lang="en-US" sz="3600" dirty="0">
                <a:latin typeface="Rockwell Condensed" panose="02060603050405020104" pitchFamily="18" charset="0"/>
              </a:rPr>
              <a:t>Seminole tribe</a:t>
            </a:r>
          </a:p>
          <a:p>
            <a:r>
              <a:rPr lang="en-US" sz="3600" dirty="0">
                <a:latin typeface="Rockwell Condensed" panose="02060603050405020104" pitchFamily="18" charset="0"/>
              </a:rPr>
              <a:t>		FSU officials insist Osceola is not a mascot but a symbol or image inspired by </a:t>
            </a:r>
            <a:r>
              <a:rPr lang="en-US" sz="3600" dirty="0" smtClean="0">
                <a:latin typeface="Rockwell Condensed" panose="02060603050405020104" pitchFamily="18" charset="0"/>
              </a:rPr>
              <a:t>Seminole </a:t>
            </a:r>
            <a:r>
              <a:rPr lang="en-US" sz="3600" dirty="0">
                <a:latin typeface="Rockwell Condensed" panose="02060603050405020104" pitchFamily="18" charset="0"/>
              </a:rPr>
              <a:t>history</a:t>
            </a:r>
          </a:p>
          <a:p>
            <a:r>
              <a:rPr lang="en-US" sz="3600" dirty="0">
                <a:latin typeface="Rockwell Condensed" panose="02060603050405020104" pitchFamily="18" charset="0"/>
              </a:rPr>
              <a:t>		Historically has been played by white students</a:t>
            </a:r>
          </a:p>
          <a:p>
            <a:r>
              <a:rPr lang="en-US" sz="3600" dirty="0">
                <a:latin typeface="Rockwell Condensed" panose="02060603050405020104" pitchFamily="18" charset="0"/>
              </a:rPr>
              <a:t>		NCAA granted FSU permission to continue using Osceola as they do not </a:t>
            </a:r>
            <a:r>
              <a:rPr lang="en-US" sz="3600" dirty="0" smtClean="0">
                <a:latin typeface="Rockwell Condensed" panose="02060603050405020104" pitchFamily="18" charset="0"/>
              </a:rPr>
              <a:t>consider </a:t>
            </a:r>
            <a:r>
              <a:rPr lang="en-US" sz="3600" dirty="0">
                <a:latin typeface="Rockwell Condensed" panose="02060603050405020104" pitchFamily="18" charset="0"/>
              </a:rPr>
              <a:t>him a "hostile or abusive“ use of Native-American names and imagery</a:t>
            </a:r>
          </a:p>
        </p:txBody>
      </p:sp>
    </p:spTree>
    <p:extLst>
      <p:ext uri="{BB962C8B-B14F-4D97-AF65-F5344CB8AC3E}">
        <p14:creationId xmlns:p14="http://schemas.microsoft.com/office/powerpoint/2010/main" val="154784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273" y="1412747"/>
            <a:ext cx="3671756" cy="27544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397" y="962136"/>
            <a:ext cx="3946878" cy="56383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87" y="3781334"/>
            <a:ext cx="4491567" cy="2999377"/>
          </a:xfrm>
          <a:prstGeom prst="rect">
            <a:avLst/>
          </a:prstGeom>
        </p:spPr>
      </p:pic>
      <p:sp>
        <p:nvSpPr>
          <p:cNvPr id="5" name="TextBox 4"/>
          <p:cNvSpPr txBox="1"/>
          <p:nvPr/>
        </p:nvSpPr>
        <p:spPr>
          <a:xfrm>
            <a:off x="424687" y="238861"/>
            <a:ext cx="10387322" cy="1446550"/>
          </a:xfrm>
          <a:prstGeom prst="rect">
            <a:avLst/>
          </a:prstGeom>
          <a:noFill/>
        </p:spPr>
        <p:txBody>
          <a:bodyPr wrap="square" rtlCol="0">
            <a:spAutoFit/>
          </a:bodyPr>
          <a:lstStyle/>
          <a:p>
            <a:r>
              <a:rPr lang="en-US" sz="4400" b="1" dirty="0" smtClean="0">
                <a:latin typeface="Rockwell Condensed" panose="02060603050405020104" pitchFamily="18" charset="0"/>
              </a:rPr>
              <a:t>Florida State Seminoles:  Mascot vs. Fan representation?</a:t>
            </a:r>
            <a:endParaRPr lang="en-US" sz="4400" b="1" dirty="0">
              <a:latin typeface="Rockwell Condensed" panose="02060603050405020104" pitchFamily="18" charset="0"/>
            </a:endParaRPr>
          </a:p>
        </p:txBody>
      </p:sp>
    </p:spTree>
    <p:extLst>
      <p:ext uri="{BB962C8B-B14F-4D97-AF65-F5344CB8AC3E}">
        <p14:creationId xmlns:p14="http://schemas.microsoft.com/office/powerpoint/2010/main" val="3082552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37" y="361597"/>
            <a:ext cx="10715625" cy="6247864"/>
          </a:xfrm>
          <a:prstGeom prst="rect">
            <a:avLst/>
          </a:prstGeom>
          <a:noFill/>
        </p:spPr>
        <p:txBody>
          <a:bodyPr wrap="square" rtlCol="0">
            <a:spAutoFit/>
          </a:bodyPr>
          <a:lstStyle/>
          <a:p>
            <a:r>
              <a:rPr lang="en-US" sz="4000" dirty="0">
                <a:latin typeface="Rockwell Condensed" panose="02060603050405020104" pitchFamily="18" charset="0"/>
              </a:rPr>
              <a:t>The </a:t>
            </a:r>
            <a:r>
              <a:rPr lang="en-US" sz="4000" dirty="0">
                <a:latin typeface="Rockwell Condensed" panose="02060603050405020104" pitchFamily="18" charset="0"/>
                <a:hlinkClick r:id="rId2" tooltip="NAACP"/>
              </a:rPr>
              <a:t>NAACP</a:t>
            </a:r>
            <a:r>
              <a:rPr lang="en-US" sz="4000" dirty="0">
                <a:latin typeface="Rockwell Condensed" panose="02060603050405020104" pitchFamily="18" charset="0"/>
              </a:rPr>
              <a:t> passed a resolution calling for the end of the use of Native American names, images, and mascots in 1999</a:t>
            </a:r>
            <a:r>
              <a:rPr lang="en-US" sz="4000" dirty="0" smtClean="0">
                <a:latin typeface="Rockwell Condensed" panose="02060603050405020104" pitchFamily="18" charset="0"/>
              </a:rPr>
              <a:t>.</a:t>
            </a:r>
            <a:endParaRPr lang="en-US" sz="4000" baseline="30000" dirty="0">
              <a:latin typeface="Rockwell Condensed" panose="02060603050405020104" pitchFamily="18" charset="0"/>
            </a:endParaRPr>
          </a:p>
          <a:p>
            <a:endParaRPr lang="en-US" sz="4000" dirty="0">
              <a:latin typeface="Rockwell Condensed" panose="02060603050405020104" pitchFamily="18" charset="0"/>
            </a:endParaRPr>
          </a:p>
          <a:p>
            <a:r>
              <a:rPr lang="en-US" sz="4000" dirty="0">
                <a:latin typeface="Rockwell Condensed" panose="02060603050405020104" pitchFamily="18" charset="0"/>
              </a:rPr>
              <a:t>In 2001, the </a:t>
            </a:r>
            <a:r>
              <a:rPr lang="en-US" sz="4000" dirty="0">
                <a:latin typeface="Rockwell Condensed" panose="02060603050405020104" pitchFamily="18" charset="0"/>
                <a:hlinkClick r:id="rId3" tooltip="U.S. Commission on Civil Rights"/>
              </a:rPr>
              <a:t>U.S. Commission on Civil Rights</a:t>
            </a:r>
            <a:r>
              <a:rPr lang="en-US" sz="4000" dirty="0">
                <a:latin typeface="Rockwell Condensed" panose="02060603050405020104" pitchFamily="18" charset="0"/>
              </a:rPr>
              <a:t> released an advisory opinion calling </a:t>
            </a:r>
            <a:r>
              <a:rPr lang="en-US" sz="4000" b="1" i="1" dirty="0">
                <a:latin typeface="Rockwell Condensed" panose="02060603050405020104" pitchFamily="18" charset="0"/>
              </a:rPr>
              <a:t>for an end to the use of Native American images and team names by non-Native schools</a:t>
            </a:r>
            <a:r>
              <a:rPr lang="en-US" sz="4000" i="1" dirty="0">
                <a:latin typeface="Rockwell Condensed" panose="02060603050405020104" pitchFamily="18" charset="0"/>
              </a:rPr>
              <a:t>.</a:t>
            </a:r>
            <a:r>
              <a:rPr lang="en-US" sz="4000" dirty="0">
                <a:latin typeface="Rockwell Condensed" panose="02060603050405020104" pitchFamily="18" charset="0"/>
              </a:rPr>
              <a:t> The opinion made the following points</a:t>
            </a:r>
            <a:r>
              <a:rPr lang="en-US" sz="4000" dirty="0" smtClean="0">
                <a:latin typeface="Rockwell Condensed" panose="02060603050405020104" pitchFamily="18" charset="0"/>
              </a:rPr>
              <a:t>:</a:t>
            </a:r>
          </a:p>
          <a:p>
            <a:r>
              <a:rPr lang="en-US" sz="4000" dirty="0" smtClean="0">
                <a:latin typeface="Rockwell Condensed" panose="02060603050405020104" pitchFamily="18" charset="0"/>
              </a:rPr>
              <a:t>The </a:t>
            </a:r>
            <a:r>
              <a:rPr lang="en-US" sz="4000" dirty="0">
                <a:latin typeface="Rockwell Condensed" panose="02060603050405020104" pitchFamily="18" charset="0"/>
              </a:rPr>
              <a:t>use of Native American images and nicknames in school is insensitive and should be avoided, and may </a:t>
            </a:r>
            <a:r>
              <a:rPr lang="en-US" sz="4000" i="1" u="sng" dirty="0">
                <a:latin typeface="Rockwell Condensed" panose="02060603050405020104" pitchFamily="18" charset="0"/>
              </a:rPr>
              <a:t>violate anti-discrimination laws</a:t>
            </a:r>
            <a:r>
              <a:rPr lang="en-US" sz="4000" b="1" dirty="0" smtClean="0">
                <a:latin typeface="Rockwell Condensed" panose="02060603050405020104" pitchFamily="18" charset="0"/>
              </a:rPr>
              <a:t>.</a:t>
            </a:r>
            <a:endParaRPr lang="en-US" sz="4000" b="1" dirty="0">
              <a:latin typeface="Rockwell Condensed" panose="02060603050405020104" pitchFamily="18" charset="0"/>
            </a:endParaRPr>
          </a:p>
        </p:txBody>
      </p:sp>
    </p:spTree>
    <p:extLst>
      <p:ext uri="{BB962C8B-B14F-4D97-AF65-F5344CB8AC3E}">
        <p14:creationId xmlns:p14="http://schemas.microsoft.com/office/powerpoint/2010/main" val="157433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21" y="974004"/>
            <a:ext cx="11630025" cy="5016758"/>
          </a:xfrm>
          <a:prstGeom prst="rect">
            <a:avLst/>
          </a:prstGeom>
        </p:spPr>
        <p:txBody>
          <a:bodyPr wrap="square">
            <a:spAutoFit/>
          </a:bodyPr>
          <a:lstStyle/>
          <a:p>
            <a:r>
              <a:rPr lang="en-US" sz="4000" dirty="0">
                <a:latin typeface="Rockwell Condensed" panose="02060603050405020104" pitchFamily="18" charset="0"/>
              </a:rPr>
              <a:t>These references.. are particularly </a:t>
            </a:r>
            <a:r>
              <a:rPr lang="en-US" sz="4000" i="1" u="sng" dirty="0">
                <a:latin typeface="Rockwell Condensed" panose="02060603050405020104" pitchFamily="18" charset="0"/>
              </a:rPr>
              <a:t>inappropriate and insensitive </a:t>
            </a:r>
            <a:r>
              <a:rPr lang="en-US" sz="4000" dirty="0">
                <a:latin typeface="Rockwell Condensed" panose="02060603050405020104" pitchFamily="18" charset="0"/>
              </a:rPr>
              <a:t>in light of the long history of forced </a:t>
            </a:r>
            <a:r>
              <a:rPr lang="en-US" sz="4000" i="1" u="sng" dirty="0">
                <a:latin typeface="Rockwell Condensed" panose="02060603050405020104" pitchFamily="18" charset="0"/>
              </a:rPr>
              <a:t>assimilation</a:t>
            </a:r>
            <a:r>
              <a:rPr lang="en-US" sz="4000" dirty="0">
                <a:latin typeface="Rockwell Condensed" panose="02060603050405020104" pitchFamily="18" charset="0"/>
              </a:rPr>
              <a:t> that American Indian people have endured in this country</a:t>
            </a:r>
            <a:r>
              <a:rPr lang="en-US" sz="4000" dirty="0" smtClean="0">
                <a:latin typeface="Rockwell Condensed" panose="02060603050405020104" pitchFamily="18" charset="0"/>
              </a:rPr>
              <a:t>.</a:t>
            </a:r>
          </a:p>
          <a:p>
            <a:endParaRPr lang="en-US" sz="4000" dirty="0">
              <a:latin typeface="Rockwell Condensed" panose="02060603050405020104" pitchFamily="18" charset="0"/>
            </a:endParaRPr>
          </a:p>
          <a:p>
            <a:r>
              <a:rPr lang="en-US" sz="4000" dirty="0">
                <a:latin typeface="Rockwell Condensed" panose="02060603050405020104" pitchFamily="18" charset="0"/>
              </a:rPr>
              <a:t>It is particularly disturbing that Native American references are still to be found in educational institutions ... where diverse groups of people come together to learn not only the "Three </a:t>
            </a:r>
            <a:r>
              <a:rPr lang="en-US" sz="4000" dirty="0" err="1">
                <a:latin typeface="Rockwell Condensed" panose="02060603050405020104" pitchFamily="18" charset="0"/>
              </a:rPr>
              <a:t>Rs</a:t>
            </a:r>
            <a:r>
              <a:rPr lang="en-US" sz="4000" dirty="0">
                <a:latin typeface="Rockwell Condensed" panose="02060603050405020104" pitchFamily="18" charset="0"/>
              </a:rPr>
              <a:t>," but also how to </a:t>
            </a:r>
            <a:r>
              <a:rPr lang="en-US" sz="4000" i="1" u="sng" dirty="0">
                <a:latin typeface="Rockwell Condensed" panose="02060603050405020104" pitchFamily="18" charset="0"/>
              </a:rPr>
              <a:t>interact respectfully with people from different cultures.</a:t>
            </a:r>
          </a:p>
        </p:txBody>
      </p:sp>
    </p:spTree>
    <p:extLst>
      <p:ext uri="{BB962C8B-B14F-4D97-AF65-F5344CB8AC3E}">
        <p14:creationId xmlns:p14="http://schemas.microsoft.com/office/powerpoint/2010/main" val="72965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8" y="342900"/>
            <a:ext cx="12230099" cy="6247864"/>
          </a:xfrm>
          <a:prstGeom prst="rect">
            <a:avLst/>
          </a:prstGeom>
        </p:spPr>
        <p:txBody>
          <a:bodyPr wrap="square">
            <a:spAutoFit/>
          </a:bodyPr>
          <a:lstStyle/>
          <a:p>
            <a:r>
              <a:rPr lang="en-US" sz="4000" dirty="0">
                <a:latin typeface="Rockwell Condensed" panose="02060603050405020104" pitchFamily="18" charset="0"/>
              </a:rPr>
              <a:t>The use of </a:t>
            </a:r>
            <a:r>
              <a:rPr lang="en-US" sz="4000" i="1" u="sng" dirty="0">
                <a:latin typeface="Rockwell Condensed" panose="02060603050405020104" pitchFamily="18" charset="0"/>
              </a:rPr>
              <a:t>stereotypical images may create a hostile environment </a:t>
            </a:r>
            <a:r>
              <a:rPr lang="en-US" sz="4000" dirty="0">
                <a:latin typeface="Rockwell Condensed" panose="02060603050405020104" pitchFamily="18" charset="0"/>
              </a:rPr>
              <a:t>that may be intimidating to Indian students. American Indians have the </a:t>
            </a:r>
            <a:r>
              <a:rPr lang="en-US" sz="4000" i="1" u="sng" dirty="0">
                <a:latin typeface="Rockwell Condensed" panose="02060603050405020104" pitchFamily="18" charset="0"/>
              </a:rPr>
              <a:t>lowest high school graduation rates </a:t>
            </a:r>
            <a:r>
              <a:rPr lang="en-US" sz="4000" dirty="0">
                <a:latin typeface="Rockwell Condensed" panose="02060603050405020104" pitchFamily="18" charset="0"/>
              </a:rPr>
              <a:t>in the nation and even lower college attendance and graduation rates. The perpetuation of harmful stereotypes may exacerbate these problems</a:t>
            </a:r>
            <a:r>
              <a:rPr lang="en-US" sz="4000" dirty="0" smtClean="0">
                <a:latin typeface="Rockwell Condensed" panose="02060603050405020104" pitchFamily="18" charset="0"/>
              </a:rPr>
              <a:t>.</a:t>
            </a:r>
          </a:p>
          <a:p>
            <a:endParaRPr lang="en-US" sz="4000" dirty="0">
              <a:latin typeface="Rockwell Condensed" panose="02060603050405020104" pitchFamily="18" charset="0"/>
            </a:endParaRPr>
          </a:p>
          <a:p>
            <a:r>
              <a:rPr lang="en-US" sz="4000" dirty="0">
                <a:latin typeface="Rockwell Condensed" panose="02060603050405020104" pitchFamily="18" charset="0"/>
              </a:rPr>
              <a:t>Schools that continue [these practices] </a:t>
            </a:r>
            <a:r>
              <a:rPr lang="en-US" sz="4000" i="1" u="sng" dirty="0">
                <a:latin typeface="Rockwell Condensed" panose="02060603050405020104" pitchFamily="18" charset="0"/>
              </a:rPr>
              <a:t>claim that their use stimulates interest in Native American culture and honors Native Americans </a:t>
            </a:r>
            <a:r>
              <a:rPr lang="en-US" sz="4000" dirty="0">
                <a:latin typeface="Rockwell Condensed" panose="02060603050405020104" pitchFamily="18" charset="0"/>
              </a:rPr>
              <a:t>but have simply failed to listen to the Native groups, religious leaders, and civil rights organizations that oppose this behavior</a:t>
            </a:r>
            <a:r>
              <a:rPr lang="en-US" sz="4000" dirty="0" smtClean="0">
                <a:latin typeface="Rockwell Condensed" panose="02060603050405020104" pitchFamily="18" charset="0"/>
              </a:rPr>
              <a:t>.</a:t>
            </a:r>
            <a:endParaRPr lang="en-US" sz="4000" dirty="0">
              <a:latin typeface="Rockwell Condensed" panose="02060603050405020104" pitchFamily="18" charset="0"/>
            </a:endParaRPr>
          </a:p>
        </p:txBody>
      </p:sp>
    </p:spTree>
    <p:extLst>
      <p:ext uri="{BB962C8B-B14F-4D97-AF65-F5344CB8AC3E}">
        <p14:creationId xmlns:p14="http://schemas.microsoft.com/office/powerpoint/2010/main" val="342730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632178"/>
            <a:ext cx="8331200" cy="4955203"/>
          </a:xfrm>
          <a:prstGeom prst="rect">
            <a:avLst/>
          </a:prstGeom>
        </p:spPr>
        <p:txBody>
          <a:bodyPr wrap="square">
            <a:spAutoFit/>
          </a:bodyPr>
          <a:lstStyle/>
          <a:p>
            <a:r>
              <a:rPr lang="en-US" sz="2000" dirty="0" smtClean="0">
                <a:latin typeface="Rockwell Extra Bold" panose="02060903040505020403" pitchFamily="18" charset="0"/>
              </a:rPr>
              <a:t>9. Video </a:t>
            </a:r>
            <a:r>
              <a:rPr lang="en-US" sz="2000" dirty="0">
                <a:latin typeface="Rockwell Extra Bold" panose="02060903040505020403" pitchFamily="18" charset="0"/>
              </a:rPr>
              <a:t>(if time)</a:t>
            </a:r>
          </a:p>
          <a:p>
            <a:endParaRPr lang="en-US" sz="2000" dirty="0">
              <a:latin typeface="Rockwell Extra Bold" panose="02060903040505020403" pitchFamily="18" charset="0"/>
            </a:endParaRPr>
          </a:p>
          <a:p>
            <a:r>
              <a:rPr lang="en-US" sz="2000" dirty="0" smtClean="0">
                <a:latin typeface="Rockwell Extra Bold" panose="02060903040505020403" pitchFamily="18" charset="0"/>
              </a:rPr>
              <a:t>10. Exit </a:t>
            </a:r>
            <a:r>
              <a:rPr lang="en-US" sz="2000" dirty="0">
                <a:latin typeface="Rockwell Extra Bold" panose="02060903040505020403" pitchFamily="18" charset="0"/>
              </a:rPr>
              <a:t>ticket quick </a:t>
            </a:r>
            <a:r>
              <a:rPr lang="en-US" sz="2000" dirty="0" smtClean="0">
                <a:latin typeface="Rockwell Extra Bold" panose="02060903040505020403" pitchFamily="18" charset="0"/>
              </a:rPr>
              <a:t>write on back of opinion card:  </a:t>
            </a:r>
            <a:r>
              <a:rPr lang="en-US" sz="2000" dirty="0">
                <a:latin typeface="Rockwell Extra Bold" panose="02060903040505020403" pitchFamily="18" charset="0"/>
              </a:rPr>
              <a:t>Have you changed or maintained your opinion?  Why?  (3-5 sentences</a:t>
            </a:r>
            <a:r>
              <a:rPr lang="en-US" sz="2000" dirty="0" smtClean="0">
                <a:latin typeface="Rockwell Extra Bold" panose="02060903040505020403" pitchFamily="18" charset="0"/>
              </a:rPr>
              <a:t>)  Hand in entry and exit response. </a:t>
            </a:r>
          </a:p>
          <a:p>
            <a:endParaRPr lang="en-US" sz="2000" dirty="0">
              <a:latin typeface="Rockwell Extra Bold" panose="02060903040505020403" pitchFamily="18" charset="0"/>
            </a:endParaRPr>
          </a:p>
          <a:p>
            <a:r>
              <a:rPr lang="en-US" sz="2000" dirty="0" smtClean="0">
                <a:latin typeface="Rockwell Extra Bold" panose="02060903040505020403" pitchFamily="18" charset="0"/>
              </a:rPr>
              <a:t>11. Homework:  Journal about today’s lesson.  Journals will be collected at the end of the week.   Add to your current definitions of the semester terms.  Do you think your interpretations of the terms has changed?  Explain why.  If you have more to add, do so.  Date and label your entries (i.e. 11/21 Native American Unit)  See me with questions or refer to the sample journal on my desk.  </a:t>
            </a:r>
          </a:p>
          <a:p>
            <a:pPr marL="342900" indent="-342900">
              <a:buAutoNum type="arabicPeriod"/>
            </a:pPr>
            <a:endParaRPr lang="en-US" dirty="0">
              <a:latin typeface="Rockwell Extra Bold" panose="02060903040505020403" pitchFamily="18" charset="0"/>
            </a:endParaRPr>
          </a:p>
          <a:p>
            <a:pPr marL="342900" indent="-342900">
              <a:buAutoNum type="arabicPeriod"/>
            </a:pPr>
            <a:endParaRPr lang="en-US" dirty="0">
              <a:latin typeface="Rockwell Extra Bold" panose="02060903040505020403" pitchFamily="18" charset="0"/>
            </a:endParaRPr>
          </a:p>
        </p:txBody>
      </p:sp>
    </p:spTree>
    <p:extLst>
      <p:ext uri="{BB962C8B-B14F-4D97-AF65-F5344CB8AC3E}">
        <p14:creationId xmlns:p14="http://schemas.microsoft.com/office/powerpoint/2010/main" val="242708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193" y="317183"/>
            <a:ext cx="11644311" cy="6247864"/>
          </a:xfrm>
          <a:prstGeom prst="rect">
            <a:avLst/>
          </a:prstGeom>
        </p:spPr>
        <p:txBody>
          <a:bodyPr wrap="square">
            <a:spAutoFit/>
          </a:bodyPr>
          <a:lstStyle/>
          <a:p>
            <a:r>
              <a:rPr lang="en-US" sz="4000" dirty="0">
                <a:latin typeface="Rockwell Condensed" panose="02060603050405020104" pitchFamily="18" charset="0"/>
              </a:rPr>
              <a:t>Mascots, symbols and team names are </a:t>
            </a:r>
            <a:r>
              <a:rPr lang="en-US" sz="4000" i="1" u="sng" dirty="0">
                <a:latin typeface="Rockwell Condensed" panose="02060603050405020104" pitchFamily="18" charset="0"/>
              </a:rPr>
              <a:t>not accurate representations of Native Americans.</a:t>
            </a:r>
            <a:r>
              <a:rPr lang="en-US" sz="4000" dirty="0">
                <a:latin typeface="Rockwell Condensed" panose="02060603050405020104" pitchFamily="18" charset="0"/>
              </a:rPr>
              <a:t> Even those that purport to be positive are </a:t>
            </a:r>
            <a:r>
              <a:rPr lang="en-US" sz="4000" i="1" u="sng" dirty="0">
                <a:latin typeface="Rockwell Condensed" panose="02060603050405020104" pitchFamily="18" charset="0"/>
              </a:rPr>
              <a:t>romantic stereotypes </a:t>
            </a:r>
            <a:r>
              <a:rPr lang="en-US" sz="4000" dirty="0">
                <a:latin typeface="Rockwell Condensed" panose="02060603050405020104" pitchFamily="18" charset="0"/>
              </a:rPr>
              <a:t>that give a distorted view of the past. These false portrayals prevent non-Native Americans from understanding the true historical and cultural experiences of American Indians. Sadly, they also </a:t>
            </a:r>
            <a:r>
              <a:rPr lang="en-US" sz="4000" i="1" u="sng" dirty="0">
                <a:latin typeface="Rockwell Condensed" panose="02060603050405020104" pitchFamily="18" charset="0"/>
              </a:rPr>
              <a:t>encourage biases and prejudices </a:t>
            </a:r>
            <a:r>
              <a:rPr lang="en-US" sz="4000" dirty="0">
                <a:latin typeface="Rockwell Condensed" panose="02060603050405020104" pitchFamily="18" charset="0"/>
              </a:rPr>
              <a:t>that have a negative effect on contemporary Indian people. These references may encourage interest in mythical "Indians" created by the dominant culture, but they block genuine understanding of contemporary Native people as fellow Americans</a:t>
            </a:r>
          </a:p>
        </p:txBody>
      </p:sp>
    </p:spTree>
    <p:extLst>
      <p:ext uri="{BB962C8B-B14F-4D97-AF65-F5344CB8AC3E}">
        <p14:creationId xmlns:p14="http://schemas.microsoft.com/office/powerpoint/2010/main" val="346685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26428"/>
            <a:ext cx="7846484" cy="5230989"/>
          </a:xfrm>
          <a:prstGeom prst="rect">
            <a:avLst/>
          </a:prstGeom>
          <a:effectLst>
            <a:glow rad="228600">
              <a:schemeClr val="accent6">
                <a:satMod val="175000"/>
                <a:alpha val="40000"/>
              </a:schemeClr>
            </a:glow>
            <a:innerShdw blurRad="114300">
              <a:prstClr val="black">
                <a:alpha val="68000"/>
              </a:prstClr>
            </a:innerShdw>
          </a:effectLst>
          <a:scene3d>
            <a:camera prst="orthographicFront"/>
            <a:lightRig rig="threePt" dir="t"/>
          </a:scene3d>
          <a:sp3d extrusionH="76200">
            <a:extrusionClr>
              <a:schemeClr val="tx1">
                <a:lumMod val="95000"/>
                <a:lumOff val="5000"/>
              </a:schemeClr>
            </a:extrusion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568" y="2841922"/>
            <a:ext cx="5395132" cy="3821219"/>
          </a:xfrm>
          <a:prstGeom prst="rect">
            <a:avLst/>
          </a:prstGeom>
          <a:effectLst>
            <a:innerShdw blurRad="317500">
              <a:prstClr val="black"/>
            </a:innerShdw>
          </a:effectLst>
        </p:spPr>
      </p:pic>
      <p:sp>
        <p:nvSpPr>
          <p:cNvPr id="8" name="TextBox 7"/>
          <p:cNvSpPr txBox="1"/>
          <p:nvPr/>
        </p:nvSpPr>
        <p:spPr>
          <a:xfrm>
            <a:off x="424643" y="5818463"/>
            <a:ext cx="5943600" cy="1015663"/>
          </a:xfrm>
          <a:prstGeom prst="rect">
            <a:avLst/>
          </a:prstGeom>
          <a:noFill/>
        </p:spPr>
        <p:txBody>
          <a:bodyPr wrap="square" rtlCol="0">
            <a:spAutoFit/>
          </a:bodyPr>
          <a:lstStyle/>
          <a:p>
            <a:r>
              <a:rPr lang="en-US" sz="6000" dirty="0" smtClean="0">
                <a:latin typeface="Rockwell Condensed" panose="02060603050405020104" pitchFamily="18" charset="0"/>
              </a:rPr>
              <a:t>TOMAHAWK</a:t>
            </a:r>
            <a:r>
              <a:rPr lang="en-US" sz="6000" dirty="0" smtClean="0">
                <a:latin typeface="+mj-lt"/>
              </a:rPr>
              <a:t> </a:t>
            </a:r>
            <a:r>
              <a:rPr lang="en-US" sz="6000" dirty="0" smtClean="0">
                <a:latin typeface="Rockwell Condensed" panose="02060603050405020104" pitchFamily="18" charset="0"/>
              </a:rPr>
              <a:t>CHOP?</a:t>
            </a:r>
            <a:endParaRPr lang="en-US" sz="6000" dirty="0">
              <a:latin typeface="Rockwell Condensed" panose="02060603050405020104" pitchFamily="18" charset="0"/>
            </a:endParaRPr>
          </a:p>
        </p:txBody>
      </p:sp>
      <p:sp>
        <p:nvSpPr>
          <p:cNvPr id="2" name="TextBox 1"/>
          <p:cNvSpPr txBox="1"/>
          <p:nvPr/>
        </p:nvSpPr>
        <p:spPr>
          <a:xfrm>
            <a:off x="8558213" y="328613"/>
            <a:ext cx="3243262" cy="2123658"/>
          </a:xfrm>
          <a:prstGeom prst="rect">
            <a:avLst/>
          </a:prstGeom>
          <a:noFill/>
        </p:spPr>
        <p:txBody>
          <a:bodyPr wrap="square" rtlCol="0">
            <a:spAutoFit/>
          </a:bodyPr>
          <a:lstStyle/>
          <a:p>
            <a:r>
              <a:rPr lang="en-US" sz="6600" dirty="0" smtClean="0">
                <a:latin typeface="Rockwell Condensed" panose="02060603050405020104" pitchFamily="18" charset="0"/>
              </a:rPr>
              <a:t>Accurate?  </a:t>
            </a:r>
          </a:p>
          <a:p>
            <a:r>
              <a:rPr lang="en-US" sz="6600" dirty="0" smtClean="0">
                <a:latin typeface="Rockwell Condensed" panose="02060603050405020104" pitchFamily="18" charset="0"/>
              </a:rPr>
              <a:t>Respectful?</a:t>
            </a:r>
            <a:endParaRPr lang="en-US" sz="6600" dirty="0">
              <a:latin typeface="Rockwell Condensed" panose="02060603050405020104" pitchFamily="18" charset="0"/>
            </a:endParaRPr>
          </a:p>
        </p:txBody>
      </p:sp>
    </p:spTree>
    <p:extLst>
      <p:ext uri="{BB962C8B-B14F-4D97-AF65-F5344CB8AC3E}">
        <p14:creationId xmlns:p14="http://schemas.microsoft.com/office/powerpoint/2010/main" val="2365985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16" y="113594"/>
            <a:ext cx="5593401" cy="36117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628" y="113594"/>
            <a:ext cx="4445000" cy="6350000"/>
          </a:xfrm>
          <a:prstGeom prst="rect">
            <a:avLst/>
          </a:prstGeom>
        </p:spPr>
      </p:pic>
      <p:sp>
        <p:nvSpPr>
          <p:cNvPr id="4" name="TextBox 3"/>
          <p:cNvSpPr txBox="1"/>
          <p:nvPr/>
        </p:nvSpPr>
        <p:spPr>
          <a:xfrm>
            <a:off x="385763" y="3886200"/>
            <a:ext cx="5362154" cy="2800767"/>
          </a:xfrm>
          <a:prstGeom prst="rect">
            <a:avLst/>
          </a:prstGeom>
          <a:noFill/>
        </p:spPr>
        <p:txBody>
          <a:bodyPr wrap="square" rtlCol="0">
            <a:spAutoFit/>
          </a:bodyPr>
          <a:lstStyle/>
          <a:p>
            <a:r>
              <a:rPr lang="en-US" sz="4400" dirty="0" smtClean="0">
                <a:latin typeface="Rockwell Condensed" panose="02060603050405020104" pitchFamily="18" charset="0"/>
              </a:rPr>
              <a:t>What about the fans? Is this disrespectful?  Does it perpetuate stereotypes?  Does it affirm them?</a:t>
            </a:r>
            <a:endParaRPr lang="en-US" sz="4400" dirty="0">
              <a:latin typeface="Rockwell Condensed" panose="02060603050405020104" pitchFamily="18" charset="0"/>
            </a:endParaRPr>
          </a:p>
        </p:txBody>
      </p:sp>
    </p:spTree>
    <p:extLst>
      <p:ext uri="{BB962C8B-B14F-4D97-AF65-F5344CB8AC3E}">
        <p14:creationId xmlns:p14="http://schemas.microsoft.com/office/powerpoint/2010/main" val="13383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687" y="257175"/>
            <a:ext cx="5195621" cy="65291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662" y="428625"/>
            <a:ext cx="2768600" cy="3860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37" y="4119563"/>
            <a:ext cx="1879600" cy="2362200"/>
          </a:xfrm>
          <a:prstGeom prst="rect">
            <a:avLst/>
          </a:prstGeom>
        </p:spPr>
      </p:pic>
      <p:sp>
        <p:nvSpPr>
          <p:cNvPr id="9" name="TextBox 8"/>
          <p:cNvSpPr txBox="1"/>
          <p:nvPr/>
        </p:nvSpPr>
        <p:spPr>
          <a:xfrm>
            <a:off x="8983662" y="4289425"/>
            <a:ext cx="2917826" cy="1938992"/>
          </a:xfrm>
          <a:prstGeom prst="rect">
            <a:avLst/>
          </a:prstGeom>
          <a:noFill/>
        </p:spPr>
        <p:txBody>
          <a:bodyPr wrap="square" rtlCol="0">
            <a:spAutoFit/>
          </a:bodyPr>
          <a:lstStyle/>
          <a:p>
            <a:r>
              <a:rPr lang="en-US" sz="4000" dirty="0" smtClean="0">
                <a:latin typeface="Rockwell Condensed" panose="02060603050405020104" pitchFamily="18" charset="0"/>
              </a:rPr>
              <a:t>When is it okay to dress as another race?</a:t>
            </a:r>
            <a:endParaRPr lang="en-US" sz="4000" dirty="0">
              <a:latin typeface="Rockwell Condensed" panose="02060603050405020104" pitchFamily="18" charset="0"/>
            </a:endParaRPr>
          </a:p>
        </p:txBody>
      </p:sp>
      <p:pic>
        <p:nvPicPr>
          <p:cNvPr id="10" name="Picture 9"/>
          <p:cNvPicPr>
            <a:picLocks noChangeAspect="1"/>
          </p:cNvPicPr>
          <p:nvPr/>
        </p:nvPicPr>
        <p:blipFill>
          <a:blip r:embed="rId5"/>
          <a:stretch>
            <a:fillRect/>
          </a:stretch>
        </p:blipFill>
        <p:spPr>
          <a:xfrm>
            <a:off x="322023" y="257175"/>
            <a:ext cx="2743438" cy="3657917"/>
          </a:xfrm>
          <a:prstGeom prst="rect">
            <a:avLst/>
          </a:prstGeom>
        </p:spPr>
      </p:pic>
    </p:spTree>
    <p:extLst>
      <p:ext uri="{BB962C8B-B14F-4D97-AF65-F5344CB8AC3E}">
        <p14:creationId xmlns:p14="http://schemas.microsoft.com/office/powerpoint/2010/main" val="8500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635" y="295275"/>
            <a:ext cx="2116265" cy="2790825"/>
          </a:xfrm>
          <a:prstGeom prst="rect">
            <a:avLst/>
          </a:prstGeom>
        </p:spPr>
      </p:pic>
      <p:pic>
        <p:nvPicPr>
          <p:cNvPr id="3" name="Picture 2"/>
          <p:cNvPicPr>
            <a:picLocks noChangeAspect="1"/>
          </p:cNvPicPr>
          <p:nvPr/>
        </p:nvPicPr>
        <p:blipFill>
          <a:blip r:embed="rId3"/>
          <a:stretch>
            <a:fillRect/>
          </a:stretch>
        </p:blipFill>
        <p:spPr>
          <a:xfrm>
            <a:off x="2900362" y="314325"/>
            <a:ext cx="2573791" cy="2771775"/>
          </a:xfrm>
          <a:prstGeom prst="rect">
            <a:avLst/>
          </a:prstGeom>
        </p:spPr>
      </p:pic>
      <p:pic>
        <p:nvPicPr>
          <p:cNvPr id="4" name="Picture 3"/>
          <p:cNvPicPr>
            <a:picLocks noChangeAspect="1"/>
          </p:cNvPicPr>
          <p:nvPr/>
        </p:nvPicPr>
        <p:blipFill>
          <a:blip r:embed="rId4"/>
          <a:stretch>
            <a:fillRect/>
          </a:stretch>
        </p:blipFill>
        <p:spPr>
          <a:xfrm>
            <a:off x="180116" y="3305174"/>
            <a:ext cx="2720246" cy="3087673"/>
          </a:xfrm>
          <a:prstGeom prst="rect">
            <a:avLst/>
          </a:prstGeom>
        </p:spPr>
      </p:pic>
      <p:pic>
        <p:nvPicPr>
          <p:cNvPr id="5" name="Picture 4"/>
          <p:cNvPicPr>
            <a:picLocks noChangeAspect="1"/>
          </p:cNvPicPr>
          <p:nvPr/>
        </p:nvPicPr>
        <p:blipFill>
          <a:blip r:embed="rId5"/>
          <a:stretch>
            <a:fillRect/>
          </a:stretch>
        </p:blipFill>
        <p:spPr>
          <a:xfrm>
            <a:off x="3153062" y="3708143"/>
            <a:ext cx="3309362" cy="2684704"/>
          </a:xfrm>
          <a:prstGeom prst="rect">
            <a:avLst/>
          </a:prstGeom>
        </p:spPr>
      </p:pic>
      <p:pic>
        <p:nvPicPr>
          <p:cNvPr id="6" name="Picture 5"/>
          <p:cNvPicPr>
            <a:picLocks noChangeAspect="1"/>
          </p:cNvPicPr>
          <p:nvPr/>
        </p:nvPicPr>
        <p:blipFill>
          <a:blip r:embed="rId6"/>
          <a:stretch>
            <a:fillRect/>
          </a:stretch>
        </p:blipFill>
        <p:spPr>
          <a:xfrm>
            <a:off x="6029324" y="166688"/>
            <a:ext cx="5938837" cy="3489067"/>
          </a:xfrm>
          <a:prstGeom prst="rect">
            <a:avLst/>
          </a:prstGeom>
        </p:spPr>
      </p:pic>
      <p:sp>
        <p:nvSpPr>
          <p:cNvPr id="7" name="TextBox 6"/>
          <p:cNvSpPr txBox="1"/>
          <p:nvPr/>
        </p:nvSpPr>
        <p:spPr>
          <a:xfrm>
            <a:off x="6715125" y="4400550"/>
            <a:ext cx="5253037" cy="2308324"/>
          </a:xfrm>
          <a:prstGeom prst="rect">
            <a:avLst/>
          </a:prstGeom>
          <a:noFill/>
        </p:spPr>
        <p:txBody>
          <a:bodyPr wrap="square" rtlCol="0">
            <a:spAutoFit/>
          </a:bodyPr>
          <a:lstStyle/>
          <a:p>
            <a:r>
              <a:rPr lang="en-US" sz="3600" dirty="0" smtClean="0">
                <a:latin typeface="Rockwell Condensed" panose="02060603050405020104" pitchFamily="18" charset="0"/>
              </a:rPr>
              <a:t>Racial images are all around us and we probably just dismiss them.  Is this okay?  What does it say about racial perceptions? </a:t>
            </a:r>
            <a:endParaRPr lang="en-US" sz="3600" dirty="0">
              <a:latin typeface="Rockwell Condensed" panose="02060603050405020104" pitchFamily="18" charset="0"/>
            </a:endParaRPr>
          </a:p>
        </p:txBody>
      </p:sp>
    </p:spTree>
    <p:extLst>
      <p:ext uri="{BB962C8B-B14F-4D97-AF65-F5344CB8AC3E}">
        <p14:creationId xmlns:p14="http://schemas.microsoft.com/office/powerpoint/2010/main" val="278731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50057" y="1390590"/>
            <a:ext cx="6141943" cy="4638735"/>
          </a:xfrm>
          <a:prstGeom prst="rect">
            <a:avLst/>
          </a:prstGeom>
        </p:spPr>
      </p:pic>
      <p:sp>
        <p:nvSpPr>
          <p:cNvPr id="4" name="TextBox 3"/>
          <p:cNvSpPr txBox="1"/>
          <p:nvPr/>
        </p:nvSpPr>
        <p:spPr>
          <a:xfrm>
            <a:off x="0" y="388761"/>
            <a:ext cx="6083032" cy="5016758"/>
          </a:xfrm>
          <a:prstGeom prst="rect">
            <a:avLst/>
          </a:prstGeom>
          <a:noFill/>
        </p:spPr>
        <p:txBody>
          <a:bodyPr wrap="square" rtlCol="0">
            <a:spAutoFit/>
          </a:bodyPr>
          <a:lstStyle/>
          <a:p>
            <a:r>
              <a:rPr lang="en-US" sz="4000" dirty="0" smtClean="0">
                <a:latin typeface="Rockwell Condensed" panose="02060603050405020104" pitchFamily="18" charset="0"/>
              </a:rPr>
              <a:t>The other end of the spectrum:  Colonel </a:t>
            </a:r>
            <a:r>
              <a:rPr lang="en-US" sz="4000" dirty="0" err="1" smtClean="0">
                <a:latin typeface="Rockwell Condensed" panose="02060603050405020104" pitchFamily="18" charset="0"/>
              </a:rPr>
              <a:t>Reb</a:t>
            </a:r>
            <a:r>
              <a:rPr lang="en-US" sz="4000" dirty="0" smtClean="0">
                <a:latin typeface="Rockwell Condensed" panose="02060603050405020104" pitchFamily="18" charset="0"/>
              </a:rPr>
              <a:t> from University of Mississippi is now retired because he appears to represent a southern plantation owner and replaced by the Rebel Bear.  ‘Ole Miss’ is itself the nickname of a slave owner’s wife.  </a:t>
            </a:r>
            <a:endParaRPr lang="en-US" sz="4000" dirty="0">
              <a:latin typeface="Rockwell Condensed" panose="02060603050405020104" pitchFamily="18" charset="0"/>
            </a:endParaRPr>
          </a:p>
        </p:txBody>
      </p:sp>
    </p:spTree>
    <p:extLst>
      <p:ext uri="{BB962C8B-B14F-4D97-AF65-F5344CB8AC3E}">
        <p14:creationId xmlns:p14="http://schemas.microsoft.com/office/powerpoint/2010/main" val="72547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QWGBgYGBcXFxkcHRoYGhcfHRoaHx0aHCYfHiAjHBsXHy8iJScqLCwsFx4xNTAqNSYtLCkBCQoKDgwOGg8PGjIkHyUtKjQsLDQ0KSovNS8tLC0sKiwyKjIuLCwsLCwpLCwsLCwsLCwsLCwpLCwpLCwsLCwsLP/AABEIAOQA3QMBIgACEQEDEQH/xAAcAAACAgMBAQAAAAAAAAAAAAAABgUHAgMEAQj/xABYEAACAQMCAwQHAgYLDAgHAQABAgMABBESIQUGMQcTQVEUIjJhcYGRUqEjQmKSsdEVJDNydIKis8HT8BY1Q1NUc5OywsPS4QgXJTRjg6O1REVVZGWFtCb/xAAaAQACAwEBAAAAAAAAAAAAAAAAAgEDBAUG/8QANhEAAQMDAwEFBgYBBQEAAAAAAQACAwQRIRIxQVEFImGRoRMycYGxwRRCUtHh8CNicpKy8RX/2gAMAwEAAhEDEQA/ALxooooQiiiihCKKKKEIooooQiio7mHjK2lrNcMMiJGfHmQNhv5nA+dKPJ/bBa3cTGdhbSoup0c7FftIx9oe7r7qcMcRqAUXT/UJzJzlaWC6rmZUJGQnV238EHrH44xVdcZ7ULq/ZoeFL3cQIDXcgweu4RSNtvcTv0XY1Bp2axsNck0zzk6mmLZOceTAgj45PvrHU1tNSHTO7PQZPz6fXwVjY3vF2hSvGO3O4kP7QtAEH49xn1h7lVhjw31GmDlHtot7lxDdIbSc4A1n8Gx9zeHwP1NVxxXhMtoMuVliz7a+qw8spn1v4v0FcEsEc67gMD5frpGdosdks7nUX+/8LkS1U1O+0rcL6cBr2qK5A7Qn4cy2145e0PqxyncwnOyt5p+jG22wvNHBAIOQd8ituCA5puDsV0Y5GyN1NOFlRRRUJ0UUUUIRRRRQhFFFFCEUUUUIRRRRQhFFFFCEUUUUIRRRRQhFFRHMvNNvYQmW5kCL0A6szfZVepP6PGq34Pxq65hkkAuDZWaHHdxH8NJtnd/DwJxsM4IPWrWQucC7YDlRdSfbfzBF+xz28cyGaR4x3auC5UOCcKDnqAPnVQpBDPGI+jJtjoykbYwd/lX0Vy3yJZWIHo8Cq3+MYanOevrnf5DauXm3s3tOIAtIndzeE0WFceWT+MPcc0kga4ANJBBuD/CzTwGW1jYjZU1y/wA2m00w3IBh6JMq40jwDAfpH301cz8wdxaGWPDasKrDBVS+yuT00g759wpc5n5FveHhu9T0q1HWWNfWA83Tcj47j31B8G4u9sPwJ761bOuLqUzuSmfHx0nY/eODVdmNdIJrZBuf0u+f5T6K6GskjHspvk7hcMrMe7Qyd7EDrfU2vDBGBb1iTg5+Gwrs5fsjcSsIHxpQ+s3QsCMIR7TAj8bqMdT0rC35caSOS4hZZVRgw0Y1vvurKANBCE+r4mprk3gRmnW40mOOI+p6mlpGKkHcgHSM/M/CtVVPHFG/OwPHPQjk/ZVMge6QNeC4ELjlXUGilQq42ZD+kHxB6gj+irP7EOYWlt5rRyWNowVGP+KfOlT+9KsPhioXmjlzv0DJgTx5KN4EeKN+Sx+nWu3/AKPtrmC7nIw0k4T5IucZ8d3NR2RO2eF7m42uOh/YhQyidSykA907K2aKKK6a1IoorTLdontOq/viB+mhC3UVgsgO4II91Z0IRRRRQhFFFFCEUUUUIRRRRQhFFFeMcUIXtKvPnaBDwyHU/rzMD3cIO7HzP2VHifpk0pc5dusVuXitYXeYbapVKKp96nDkjywPjVF8U4rLcytLPI0kjdWY/d5Ae4bV1KXs90h1SCwSOfbZdXMvM899MZrh9TdABsqL9lR4D+xrXwPj81pIrwyMhDIxCkgPobIVsdV9x2qOor0AjaG6bY6KlfVvInP0PE4dSepKu0kR6qdskHxXfY0018l8pczGzlVldwCwLgM4GAev4ORSfeCCCNsGvqbgfF47qCOeJw6SLkMM48iNwCMEEYIBGK81W0vsH42Kua667SKQObOyKC4LTWp9FuDuSo/Buc5OtB4n7QwfjVgV4awJiARYr5i4nwy64Zceuno87bausE48gdh18Dginfljm6O59Q/g51HrRt1+Kn8Yf8q3ce5skTiC2vEltpuHzsyqwIcqAfVZsY0sGKZ9UYB2JwTUPzt2SzWmZrVnmgU6hgnv4B5qR+6L94Hn1rJ2j2THUMAdgnY/3ceHCiF7oTjI6fsmPj1/3NvLJ9hGPz0nFMfZDwn0fhFsPGRTKf8AzDqH8nSPlVIcT5ulns/RnGqR2jCyrgLIur8b7LZAyK+nLO3EcaIuwRVUfADAqjsqgfRwOD9y70Ax9VfLKJSC3ZbqKKK6SqRVFcatobu+4sZTG797aWsDOQTEJJBFI6KTsUznbxz76vKUnSdO5wcfHwqsOVp1NnHaRR27X66muI73UjiRyWeRQY2Mo1E+yQMY3FXwu03Pw+t0rllwTkXDzz8Pna0EchihRDqilMOA7zK3tFnDL6uMBc9acuVOZvSldJF7q6hOieEndGxkEeaMPWVvEH3Us2nKVzaw2duGhaKCdJe/BaIxjUTImhT6+suyA5Aw+GBxlp3mnlt3dLu0IS8hGBk4WaPxhkx1U7kH8U71L3BxsT8CgJnoqL5f48t1HqClHU6JYn9uKQdVYfeD0III2NSlZ7W3TIooooQiiiihCKKKKEIrn4had7E8ZOA6lScA7H3MCD8xXRRQhU9P/wBHtHnZjclYjkhURAxJ+AVFA8gp+Nc/IXKFlHNJY3sOniCBwrknTLC2cSRfi505GcahvvkHF01A828nxX8QV8pKm8U6bSRN5qRvjpkeOPnWwVcjhpe42SFo4SjddgXD2xpaaPBycODncnHrA46gbeC+ZJrg4B2RWAv5hhpYrZYwyyNkNM6B9wAPVVNLY3yZD9nFMfLPOEsUwsOJYS6A/BTdI7lR0ZT0D+a+fTyqTt3W24hMr+qt7okjY53mjjEbx56A92kbAZycP9mh087btLjspsEn9sXL9meFiWGKMSKyCEwqBkE+sPUG66Ax92mtXYJzS00Mlq5z3IDJgABU2GNupzn6Enc053XC7aCP0dwR6dK8bMgCMzOjuc6AMHSrAsBk5ydzmq65e4V+wnG4Uk2ivIe7yD6gmZlJVeh0q4VRnfD/ABq2N4fA6I5O4+6gixursrxhnY9K9ornJ1Qs/JtinDL0aY47uKeT1ZH0yJEk3qqneEZDQjIO4Yt40zdlnE+MPbqksKdwowk1wWV9PTAUDL4x1OnbG5qw7/giTSRu2AUOdlXUfIayNQHXZSM532yDGc0Ws5eN4YIZwAwImlKLGSQe806WDbAjwI8OprWagvZoOecpNObqj+0+wA4rcJb2zKiqhlVY2ZXdhqMmFzozkDI8VJ8TUjyX2zPYr3VwWuYBsu/4aL8k6sBwPecj4bBxsOLycQ4tDc2EREMKtFc3TArHMmclEB3bS2SD1+A62JccDt5GDPBE7D8Zo0J+pGah7mjSHDhKG5uFw8q842/EYzJbsxCnDBlKkH57H4gmujj/ADJBZRiSdyoZgqgKWZ2PRVVQST16eVSKRBRgAADwAxVVcV51s5uOxd5OqQWMcvrscI1yx0FfLZc7+at5VUxgeTYYCsvZP3AecbW8yIJgzr7UbArIvxRgGH0rLmDlS2vVCzxhipBRwSsiMNwUdfWU5x0NRX7EWXF4VuDCysWYJNjuphoYqGV19bScahvggjIrDkLiMoku7GaRpns3RVmb2nikTUmrzZRkE+OxqLblvCFw31vd2cDwXCycRsXRoy6f95RCuDrGR3oxn1l9b3Gs+X+0q0CJDNclpQQil4Jkd87ICpTeQ7A6didwBnAe6gOd+D+kWUyrtIq95E3issfrxsP4wH31IcHHvIt0UdzpEbVk4jF6rRtGlwB0lt2cKdX5SFtanqMEdDTeKUeYbgX3BJmTczWhkUDxJj1Ab+/amHgl2JbaGQHIeJGB89Sg5pXe6ELuooopFKKKKKEIooooQiiiihCKKKKEKH5o5Whv4DFMD1yjrs8bjo6HwI+/xpW4bfkt+xfF0WRzjuJyMJcqvskH8WZfEZznceZsGormPlyG9hMUwOMhkdTh43HsujDcMD/SOhqxr8aXbfRQQubhXJVtBIJQJJJVyEeaWSUxgjBCd4x05GxxuarT/pGSKPQsHEgMpGOoX1N/qBTxynzBNHMeH3x/bKLqimxhbmIbax5ONtS/Oo/tk5UnvrWNbdWkdJA3dhkUHIxqJfBOASAAR7RPhWimdonaXnHVQchMXJPNSX9qsydRpWQeUmhWYfyhUnxXi0dvGZJW0qMDoSSxOFVVG7MTsFAJJr5u5U5nvOB3B7yF+6clXjkVlDY6tGSMZ6bjIIxnwxYHAe0Cz4hxKG5mm7gRQsiW8+yiYt+7K/sElGKYOGGNs1ZUUTmOLm5bwVAcn+TmlIlBuAVlk9ZLdAZJtGwGUTJJ8yBpXOM7ZMPx6+v7y3mht7LuVlRo+9uJ1RgGGNQRA56HoSDTDbXFpFlkeFe9JYtrXLt4nUTlvAe4YFZcQltZU0zPEyHfDOuP01jabG4CZKHIPG5LeZOEzpDrhtlkSSByysobSwYFQVfPrfOrCFUdbc3WnA726SERXME2ZIzAyF4nzgws32PLfbHQ5NNXZz2pNfmT0hUi9cBCNWkZwAhYjTqJIxvqYvgLhcnRNTvIMoGOqUEbKxZFyCM4261X/ZxN6GTwm4j0zR95JHL1W5jLklwT0Yahlcnp7jiwqSe0dO5az4gE1ehz5lIzkW8qlJDgAk6cq3wBrPGd29fqmPVOtJXJ+DxXi58e8thj4Qdf004Wt0kiK8bB0YBlZSCCD0II6ilPlEf9p8W8+9t//wCdamP3X/D7hB4TlSz2lFxwu7aN2R1iZgyEg4Xc7jfcAimaozmWzEtpcRMcK8Mqk+QKEE1W02IKlLNj2R8L7pdNud1GH7yTVgjzDeRrzleM2PEpOHiSV7c20c1usjFtGlykiKxGcbocZ2xSjwrtlulhixaQsioo/d2DEKoGc93gZxXVZdokN/xHh08KSxyBpYJI3TIMciZ1B1yuBIqjqD7qva50moXuBf5KpsjHe6dlb1FFFZ1aiiiihCKKKKEIooooQiiiihCKKKKEKC5u5XW9hChjFPGdcEy+1HIOh94PQjxHype4Hxe4u45vTLgWZtW7u4jiIU5C5MjSyDKxuCGXRjAHtnoH6qe7dOXwGguQWCSusE6gnS4GWhLDONiGGT5jyq1jrjSfl/fFK42F1jf8y8vqcMkt6Qfabvp+uM4aV8eXSo29HLdyRtJZsCvWOVFIByVI3XfpkYPkagY4wuwGB5DavWQHqM1zm9saT3QbfFcQ9qi/uYTOew+xulMlhf5U5I9iUD3ZUqRjpvvVX8W5Wa3uprd3UNE+jXghXbAIAPTOCDj31PfsWobXHqicdHiYo31Wue6S6xIDItwsuC4n3YkKFDaifaAA3z4Vvj7YL22a+xxvb6rTHXQyYvpKXpuDMsaS5BjbZmGcRv0Kv4jfx6GnHk/i0lgAyWsE0gJZZJJJDpyMZRPZU421AZI8aUreY2+WKPG2kKQRqjkHirDoQw6+RwRU6skcGl4pBJayYx62WgYj2G8ceGT5fV6qtqHNsCCPhvbjHPTr8VdKZNGuHj+4VgjtovvGzgPwlb9VEnbNdMCrcPiZSCCDNsR5EFelJxuE8WX84frrQ3FoR/hE/OH9BrkNrZicRjyP7rmDtCoOA30Kfux/mPN5dW4i9HiZFmjhEhdI21YfST0DFgdPhitd1z2eHcY4kPR3n7w27eq4XGIBvuN85+6t/ZbyDY3fDo57i3WWWR5dTsz74lYDo2BsB0rl7Suzm0sLM3VqjxukkQb8I7DuywUghifMCu4S03Ay4i22L+d12jrDLi11I/8AXl/+Pm/0ifqqF5q7Uri9t3t4bY2yyDS8rShm0H2goC+IyM58aUVvWb2Le5b4Qv8AqrfFBdsQE4feNnx7hwPqRiuV7Wq4iH9+a5pqKx2AxZQRBVVR0AA+Qq0+xGcHhYQYJimnQ+7L68fRhVbryxxRvZ4dJ/GdF/SatDsp5Snsbeb0nSsk0pk0K2oKNIGCemdj091FJDJEHGTc2580/Z8EsTnGQbp4ooorUusiiiihCKKKKELF3ABJOANyT4Cq4i7drNmOILspkhXESlWAOMjDZ394qW7X+JPDwmfuzpeTRECPKRwG/k6h86pqRlgi6bKAoAHtHoAB5k1XLL7MDu3JOOFiqqkw6Q0XJVr/APXhw8Y1C4XJwNUDbn3b0ycU5ztra1W5uGaFHAKq6kSEn8UR+1q93h44pB4ByxFwq0bifEV13IAKR9RFq2SNAdu8OwLeG+NgSUe+vJbuY3V2Q0h9lM+pEv2VB28sk+NPLLHEwOdv06nw8PFNNUiFmp+/RXLyb2l23EGaNQ8Mw3EUoAZk8GXwPvA3Hw3ptzXy3dcRiZ1CO/fKcoYQxdW/JK+Puq4uy/na7ucwXtvMsiLlZ2hdFkA+1lQFf7j7vGY7yM16beB+3VNTzmVt3NIVh0idtkGrg858UaJx7iJVH6CfrT3Vf9uV0F4RIud5ZIkX3nWG/Qpp4wC4XWg7KrUORWQrCMYAoeZV9ogfEgV5Mgkmy8SRcmyzxXuKhuISW8h3m0nzWTH6K1Q2hx+Cu2P74q3/ADrUKUabuJHxBWkUw03Jt8Qfqpx0B6gVG3PLsL76dJ/J2+7oawsRdvMYUMTsE1+tlcjOPDxyRUhcW95HkvaMwG+YnDfd1pg2SncAyQA8Zt6FaY6OqYNUWR4FQ9pwIwSau6iuF8Ul1Lt7ipAzTlwfmHhAwLnhq2xBHrGMSp1+0BnHxWll+PqozJHLF+/jIrZBxiB+jr8Dt+muoK+rGZGXHUfxhaG1NTEP8jLqZ5Y5/vIIDHaNb9yssugPExOGkZuquNt9hgbVKcZ7TpLyzmsri0bv5IiY2t8yAuhDKdHtKAwznJxtSzDEmdSYz46fEe/GxqX5Il08bsvyhOv/AKRP9FTBWumny3e56G4Csp6x8s2jgq/Lc5Rc+Q/RWde0VoXZRRRRQhFFFFCEUUUUIRRRRQhJ3a3wt5+FzCNdTxlJgvmI3DMPjpDVV3J9mt1xOyU4aMF59/Hu1yn8pgflX0Cwz1qieYuCycC4jBdIpex74spHWJZAVkiOB0AOpf3oHWhsXtHtPIvbyWeWIOe1/S6bO3JW9FtT1jF0hfy9htGfdq/opG5P5Obi1y6OzJZ25AkK+1I5/EB6AAdT5Y88i6eMcNg4nZPHqDxTJ6sikHB6q6nzBwflSL2SXYsGn4ZdkR3ffNKudlmVkUakY41eyTjrj4HDthDu/wAt4+/yQ6JrpA8qw+Cct29pGI7eFIlH2Rufix9Zj7yaksUUUhN8laF4apDtu5qje6htdQ7u2/DS+OZCPUTr1C5P8cU/do/P6cOgIQh7qT1Yo+pyfx2HXSPvOBVD2XBCztNcnvJWJY539YnJJ8zQ98cTC+Q77DlZKqdkTO8f3XiTzz+z+Bj8GIyxHuBrGTlnBDh9bDwlAYH4+OPnU7WEs6ruzBfiQK4gq5WutCLDoPudz5rz7aqQH/ELeFrrXw/i8EWFurGNR07yKMMnTqRjUPvqdHKnDrxNcQQHGzQnSVPwG2fiKXP2Zh/xqfI1Hyvba9ccwhk+3G2k/PGxpTBK92ppex3UaiPJdum7RdtNH6FNPCuVnsbnv3mD26xuCz7Mo2O/mNutQ/EuKy8Qk1Bnht09gKcMxH45/tt8ajrzjktzphuLiNoVOolcKXx0Dfp/sKmYpUxhWXHQYI6eHSnfHLCRLLZ0lrAgYA8tz6KK+u9mzRADlbLTmO6txiVRdR+ewkA+HRvp86hObGtbnE8LCNthNGRpYDoG0+OMgHHhU2TXNd8Mjl9tQff0P1paaojhmEttJ5I5+LVji7WfbTML+PKleTuFcJu2WC7gNrdEAJJHNII5vIrqYhW/Jxv4eVWFy92NwWl3Fcx3Fw5iLFUkKsPWQqRkKDjBqqDwxDGI2GVGwz92/mKbOU+02awxFelp7UYCzAZkiH5Y6unjndh7+g6sVayYnNj9f70Wqmro5jpOCrtFFc9hfxzRrJE6yRsMqykEEfEV0VeumiiiihCKKKKEIooooQiiiihCK5uI8OjnieKVA8bjSynoR/bxrpooQqG4xy/xDl+VpbOV2sWJJ9XvFj90if7xcdN/KuPj3Oy8Stwl7ZLK6g93cWsmCpP5Lg7dMqSR7hX0Iwz1pQ4l2S8MnkMj2qhz1MbyRg75zpRgM+/FX+2JIJ3+H/irc0/lKonh3OfFYExHPcjT0DFXUD/zAcfWt69qvGHYILvLHwVIP0hNvrVyL2KcLyD3DEfZM0pHz9apDjHZlw+4txAbdI1XOhogEdCfFWA8998g+IqwVA5A8lAa7qqNtbA62mmdpZ3OWkYknPuz9P8AlW6+uu7UEKWZmCqo6szHAH1qQ5h5RvuGylO6kvICC0csaMWCjwkwCFI8/HqPECEubW5eBbnXbxqoWZEEneSsVOV9SMMV3wTq048SK5H4OeacPlIIvvx8LLimimkmvLkJ24P2N3051Xdwtun+LhGp8eRbYA/nU2cP7D+GR4LxyTt4mWRt/iF0inqzulkjR1OVdQwPmCMg/fW6tzTo7rcfDC7bImMFmiyXI+zvhy9LG2+cSn9Irb/cFw//ACG1/wBBH/w1PUVOt/UqyyXJOzrhp62Nt8olH6BUVfdi/Cpd/RtB/wDDkkX7tWPup4oqNbuqLKqeJ9hKgZs7yaI/ZlxInwHQj76ReJcLurGZYLxFDOCY5IzlHC9cbAgjI6jxFfR5NU52tkXHEoIUlWN4IHcl0kZNUjAKjd2CUyFJ1EYG3mKrkhbMCHDNjlZKilZK04zwlSsbC3mu5TDZxmaQe02cRxg+Lt4eO3U4NZcG5dub+69EXu+7Qr39xDIGVU8VViPbO4A3O3TY19AcF4JDaQrDBGI416AfeSepJ8Sd6xQ9n+y70u/AXOpezbHVL5JZ7NOz08Mjk1TmR5sM6qNMSkfYXz8C3iANhinWvK9roFxJuV3LIoorzNQhe0Virg9DWVCEUUUUIRRXjOB1OK8WUHoQfnQhaeIWglieMlgHVlJUlWAYYyCNwR4Gqo4TxZ+CXMkNzNLLCvru7lnLRSEiOdQckFZAIHUbHvEbberb79ftD6ik3tM5Te6iSa3VXnh1AxsxAmgcYkhJBHXCkE9CvhnNWxEA2dsVBXAO2ENkx8Pu2T7RCKT7wpbNEXbfaYOuC8jYfiNDufhhsUiXHGrWA6JDxqJgPYxatj3BmXLAbjUdzivTxyDR3meN93jVr7m10489WjGPfSinqgbmNpHGSPsjU3qnKXtfllH7U4dMTnGq4KxKPftkn5VGXN9xW5z3t4sCkexapjH8dvW+hpVXnWw8bji/yWz/AFV12vFkvFMVjFfXLZ9Z7m4jhRM9CTAVJHu1CqJqPtI+5pYPgT6kWTh0fNyukctqn7rf3RJ6h7kr92c/fW3hXLMcCFIPR5EZiT38XfkZAGFIkUAbZwQ25rtXsdYKZ5LqKOcoSqW8SBCcdNTnU5J6sdzmtXDOJotvGt9wPvp1GHlENudZ+14YJAGfeKp/AVZF2VJJ57ot5EqfaM5atHBeJz8Hmt0FwZrOSRY5IpSuY9bAd5HjcBT+KNuu2+Rd4qlOOQemWr29jwSS2eVox3/dRoFCyK2dQ69COviaugzKuxYD4kCtfs5GMaJXanZzYDzsSkuCcLZRWr0pPtr9RWUcoboQfgc1CFnRRWmS8RThnUHyLAfpNCEkdq3NUtrHBBBKsMty5XvWx+DRRlmGdsnKgfHz3ChwnhAgDEXCymQhne4SKYlgMZDPuNvDJFNnPbyC7s7q3hS7WJZ45IhLGDplCYPrbH2W2+Fcy8UPtLy+2fA6bf8ATSz008rW+yk0jn3c+ZBUtc0bi6SX5d4YHOuZe9Y6ifSApLHO+FYAdTsBgZ2qSseXmjIktb66jHgBL3ifRsg/Ou+35Xub+4mkve84bCAno8MckONvayMb7gHcD2seFcnFuTJ7ZtUQgvozjPdyC1uc+GXhZVkA/KBPurK7s+pbbRUnV0IBH7J/aNO7VIwc38Wth6wgvkHn+Bk9249Q+PhXe3bOEAEvDr1W/IVHH5wYVAGxUf8Ay3jIPji5c/pc5qGTmqzLaBb8RLFtOPShnVnTjr1ztWmGnrvzaXen0wq3OZxhOsva3cOM2/DJmHnNKkX3YJrTxXtWMkLQmC4tJmUsz4VwkKjMroynGoD1Rke1InWoocPB68M4uPM+lsP94K84ZyzHd3Madx3FtlWlNzcrNNPpOpYV9diseoKzDxwPKromS6tUobp8L39T9lBI4Tb2W8mLaxNdMpSe6Ado9RIjQnKp625bBBZiSSc090tXS3KXquZUS28FLKB03GDvn4e7fGxm/wBlIv8AGx/nr+uh93G6AuqitMF4j50OrY66WBx9K3UilV9228HefhwKRiQQSrPIpbT+CSN9e/wPhvvtVe8tLHZy200IMcV9EbeRNTMFeZMxEk/l4GfI5q5efP72Xv8ABp/5pq+f0l7zu7XJHfWUJj36Sx6mT4ZAIz7gKV73tDHA4BNx1Fs48N/kgWyFwpyvriFutr+3fSGtf3U+2i6mbc6fAjHTxq6u028nhsbWCOQxNPJHbyOuMhDGdWD4E46iq15A4i895bSye2/EXZtsesbbfarJ7Y/3Ow/h0X+o9XFzm6he9i62Sdtt+Ao/hVPbcntLDNcQ8OVreFpAXNywJEXtHTq8h4CnDkbizLbXtsrMbb0E3MSscmLvFYMgPUr47/01Nckf3hvf319/tVEdklsslwyOAyPw2BWU9CC2CPpStPu3J8yeB1O6FXlrwyApERbpIui3Mz984KtM+jGkNjIPhWwWNt3zI1qiRd5cRCTvpPaiTV0Le9frVr9oXKFpZWQa2gSIvcWqsVzuBMCBua5OzPle2vIrz0mFJtF9OF1jplUzjHwH0qb3Ju53u9TvffeyM2S3zpwV34Rwm67tZYbe3CyKzlSTJoVMY36jwqGl5SDi7kgsomgtCdbNPKGwE1nA1b7Va/a5ZJDwOSONQkaG3VVHQKJkwBSEnML20XFLb0W4kN1rCSIvqjVDoyc9dznapL7vFzYWPJHI8RsjhNHY5OyTTW6M3oxghuI42Oru2kLBgpO+DjOPPJ8TXN228D1XFpcPEskGRAwLkENI/qnCkHYA1s7JfVvpUPtJZW6uPssHb1TjxwRU/wBsa/tKE+V3bn+Xj+mqonO0Ak5I3+W6k7qmpOCp3U1yLKH0aG47h3M0gbVqAzjV0wy1anYVEi294sWO7F2+nByNOhMYOTnbxpL4Jx82gms7i0huILm91ktMm3eOoX1BknGkHfG9XjwfgMFqpS3iSJWOohBgE4xn6AVYNPswQSbgWzccZ3OUvKkKprtL5e/7WjllhikguVWIFiSytGjMdvfsM+6rlqu+1b934d/npf5k1U82jdb9J+l0yqy34DI1kt8bK09FZ1XIZ9YBl7rp++q1+yGZxDc25dnjtp+7i1HJVCitoz4gEnFKtmP/APIR/wCcX/3Cmfsm9viP8JH8ytS7uyaRtY8k7EdVPF1EduHDi03D5O7jlQyPCVfPWXSQcDyCsc+G1IUnCo55bZLSCFC908eskjeJ8rv0wygnGOtPfa5xZfTrdSTi1t57lh4Et6ifPY/UUgWfDpbBMN6zw+h8QUY333devgBg+eD51DgdbX3tp0/A6iRt4YUeC+mq+bm5RKz3trOkQmT145VJ1apSSnrbfkjGB1NfR8MgZQw6EAj4GqJ7TpzHf8RZfaWK0YH3hhih4eY3NYbHH/YIFrpo4nz60nL6yja5nxaY8ROSUfzxsGcfEUo8r8uAcXsobeOLEKLcSSdHYKxRt+h3IOMdfGl+e4ZHadSfRtBu0Qex6S6iLf36j91N3ZKf+0rYnqeGf74f2+dMHXe1zdrOuP8AURsf9ttvFRwmTt14XI9nFOiRuts5d1kzgqwCjYYzuRtkVWdzwd29MeC1s+5s1jZ9atqw6atsHB8fLwq6+1hc8HvP83/tiqkXmeTh8l4wS1njuEh1xTOCcJF00ZychjsfDFM0t1NDuh58W+u6CmnsSMXpl8YdOgx2xwnsg6W1AfPNXBUZwThUESB4YIojIqlu7RVztkA4G4GTjPnUnQ4i+PVAUDz5/ey9/g0/801Ubwnl43MbPGP2xbWFtPCcn2kkJYYyM6lBHzFWf23yleGdTgzRBgH0FlOdS58cjw3+6qs5R4/EOJWb49HjjxHIzzrpMSo2A3QH1j1Puq2OJ7mhzWkjvX8tvmoJUvyzbKt5ZSJ+5z3omTHgHtjkfEMGFPPbN+5WP8Oi/wBR6r2w4lFb8VggEsJtIbtpo5lkTQInViFyDj1SxHyp87ReJ2d9bIIeI2izQyrPHqmTSzoCAp9bYHV1qqOlljboeP1WPgcD7XU6hx4LVyR/eO+/f336DUX2MH9t/wD663/1zVYycXT1x3Eih2Yui3ZCFifW9UDB/VVkdlPFLWF5Lq4uraDVGsEVuZlLJEjZDOSepNWGCRoBLT6dAOCeigEFOXa6P2gv8Jtv55a4exg/gr/+Hzf6qUndsPNMMtzavDMlxEikskdwAutXDKWAyNveN64+yfmqKPiU8ksi20DwuSsk4KmZpEOd8DOA3hsBTill97Sbad/G/wCynUNlZHbW2ODzn8qH+eSqmveEs37IXaSSa7SWJlQMdBU4LZHXp5VP9tnM1vcNadxMlxEveiWOOcAEnQU1aT4EE5x4e+lXgHGYZ7qczFbZZ7edHYzZVnZQF2xgEeVPHTSGztNxZ3HUj7DhQXABWn2Qsgm4jGFw4mSXVjcpLHlRnxAIf61J9r3/AHBPdc2386Kp3kTm1RxKzklPcBBollMpCuixMF1KcDqfM9aZO2Hmq3muLN4JUuEjDl0jmAGsMpQnGeh36eBqptLMLMLc2+gsPOykuG6OVbWzhtb6+urUXDw37KmMahqZNGMkDZmzVp8mc5rxBZiIXhMMndsrlSc6c/in3182zccidmY25yz94wF2QC2c5xpx1q0eyHnW2jju3uZooGln1hGkHTQOnmKd0E2m72EYHngWwSo1C6uSq77Vz+G4d/npf5k1P/8AWTw3/LYPzxVPdo/NMB4qtzAY7lRFGEYTABXBbOw6nBHWqfw8kjXNa3Nj645t1U6gFO25xyig/wDFH/uNM/ZQfX4j/CV/mUqiV4tCCD6KPVbUB6U5GQc5wT/bNWPwjjVtFwi/El7A13dpI/do3sMY9KRg+JwBn3/Uu+lm1glpGLcXuSOATtZAcLKM574nHNdcQd2YI0kVojRqHP4NcsMZ8TnPyrgS8767HpMly0s0LW699AsY0YJA2I6N7vGls8ZR4YoBEsYWQMH74nDEjUxyPEfSnntZ5rtpr20mgeO5WJG2WTSFcOGUk/T44qXUUpa4EOBde3u8ABvXp1CXUN1anZhxXv8AhdsScuid0+eoeM6Dn83PzqrO1kj03iON/wBr23TzDV72Rc2WsN3dSztHarKibGTUGfWxYjy69PCky44rGj3Q7qKVZZJMv3xGpO8LLgD5HI605pZSDZpv3Tb5gnPhZGoJublQenPw4jNnEsl6rFyMwmP1EyNyBM2M58K7+yVx+yFqScZ4cQPj3o2qOHFLP+5sQd9D6ZpAKa/WKC7MunPvBJx5ml3hfG43urLUkMKwTRHWZidMaOGYEHr069c07qV5eNLcXdq23ta+/J6KNXVXz2qEfsRebj9yP6RVY8spbLLxWa5t4rjuILeREkC74hJIBYHGcLuB5V39s3NNneQW4hmin7ubU6CQrlShHX47bb71Xl1ewzyapIINTYBJunUbAAZxt0A+lVx08wIeGkixGPi3qR0TEjZXvyBz+9/JJC9r6MYo43A70PlX6dFGNsU71UXZIGkurqQSQZMMKARSd5pCEgE7Dwq3BVDwQcixsLhSFWfb/EW4dCo8buMfWOQf00sR9mtkB+5k48TI+/8AKps7dmxYQn/7uH/Veue7uhHGzt0QFj8hmuF25V1ELYWQvLb6tjbkLTTsa4nUFUPEbnh8croto7KjFdXfOM42Ox99d/LsPD7qbuhaOpKs2e9Yj1d/BhilS+vkkuGkEehC4bu8522yM+/f60/cscRtRDcXMNv3JiUgnVnIxqwPLcD7q7PaEbqWlaW+01EAX1nDjYZF1RH3ncKI18OF33HorkCTu9YkbdtWnoT0zUpzLwrhtkBqhLSN7KK75I8/a2Hv91LXIdr3t8hYk6A0hJ8x0P5xBrRd3Qvb15HJEWWY+OmFN8D4j72pZKN34oM9q/Sxgc/vHJzYDPNrqQ4Bt7bnC6bDifD2kAlszGhPtiV2xnzG21N/MHLFha27zGDUBjAEjjUSQAM59/XypHvJrOaZdCTxIdKlFVD44z7XU7edS/aHzDrf0VVwsJUls+02jy8hn61XPSyy1ULYS9gOXgk4AI8VLHBrTcA9F08NXh8lrLObTT3PVTIxySNgDnxOBuK54b3h7W0sos8PGUXQWOGL5xhs+GCelLzccPogtQgUa9bvndzvgEY8PV8fxBVg8g8uo1h+GjVhKxfDDOwOlf0Z+dLXxCgidNM5+XgNGo30j585Qw6zYAbJMHMNp/8AT0/0zf8ADUzYXFk9pNcNZqvdEKF1sdROMb423PlUFa2yXPElSNVWJptlHTu13O3vVSfnU/2iiK3ijtoVEYZjKyrsNvVGfPJz+aK0VDInTw00eoOfZx7zsDc89FDLgFx4XdypaWV3HI5tFj7sjO5I6Z+79VRfBOLWE04jazVA50o2rO/hqG2M7dM7mulP2pwXI2kuPf17zp/6YpDiZkZXGRg5U42yp8PgaShoRUmdwe4C+lneduNzvlS9+nTj4p/a7sBeG29DBGsRhxv6x26bYGfHNb0Wza/9EWyVgDhnz0IXJ28h069fCoLs+tDccQ7xgToDyMfDUTgfexI+FWPwHlFLaSWbUzySk5L4yATnA+f6BXJ7UkhoJHQue4uDB+Y+8ed9h0VsTXPF7c+ij+N8vWVtBJM1vHhFzjpk5wo+ZwKWOXb+zuO912UcYijMhYHIwOoOQME+HXoake1rimI44Bn1yXby0r0B/jHP8WseQuFxpw+aWYArJqLZH+DQEYPu9r60tOHN7M/EzOcXOcA3vO626/FTIAZdLRgJYn5lts+rw+IDw1Mc/cNqn+Vbuxu37p7SOOXGQOqtjrg+eN8fGkrhvEVjn71owyZYmMYwQQcJv4Zx8hU3yBw15bxZQMJEWY46AkEBAfn9BXoO0aKKOmeRqbZtw7Ud/wBNuVmjcS4cqa5xmtLORI0s4XYrqbORgZIUbeJwTXbo4etml1NbRxhwMJpySxzgDzzjOfI5pK45cG9v20nOuQRoeu2dIPw6t86eO0bgxazQxj1YMEj8jTpz8tvlmuVLCIRSwyyODn+8dTtjxbjOPkrQb6nAY4ShNzPb59WwgC+8nOPkP10zcVWzhsI7n0SLXKE0oR4uM9dugBqF5D4fa3RaGePU6+urAsNS5AIJB3wcY/fHyrk5644ZZzAoCwwEooGdyAASfhjA91bZKdkta2liDm6MvJcct4tnlKDZhcbZ2UzBeWpsHuWsYgyvoC42YkgZz1xv7/ZNSnKFnaX0TubOJCradhkHbO2w86r2fjjvbx2+FESMW2zlmOdzv7zVtdn/AA3ubGPbBkHeNt4t0+i6R8qwdtQmhpXPLiHuedPedhvmrIP8jwLcLf2L8PWDifEIkzpREC532LZxnxxnFXNVRdln9+uJD8iP/Zq3a6Ye6RjHu3LW3/4hUWsSFWXb/Jp4bEfK6jP0SSozme4CWU5I1ARvt4HIxv7s4+lMnbLy5Pe2CxW0ZkkEyOVBUeqEcE5YgdSKQo+H8whQvoaHAxkmPJ+OJgKxdoUElWIXxkdwm4JtyFZHIG6geUm9nfLqXUrmVdcaKBjfGpjt0x0AP1pj56tY7Ow7qBAglkAbGfIsSSdznSB8K7YeG8eTOmwiXO5xoGT8pq9uOH8edcPw+Jh5HQR9DLU1ENdNWtqHadAIOjX0/nKlro2s0jfrZQ/ZXw/8HPKfxiIwfcBk4/OH0pKurWWzlkjdcEqyHUNmU/jL9xBqzLbhvHYxpTh0SjyXuwM+eBLXkvC+Pt7VhEfj3Z/31aIDWsqZZnNaWvtjUBttwlOgtAvt4Jb7PuUzJIJ5kPdpvGGB9Z/BseQ+81F8ftvSOKvGo9qVUx02AAZvoC1Pi2XMA/8AgY/qn9dWJ4Zx7OfQItXn6mfr31K3/wCh+JfUPDSS3SBrAt++yn/HpDb+iQObLFPTWggQJgoigeLMAcnx/Gx8BVp8Wf0Swfu/8HCQu3iFwDt79/lUUeFce1Bv2Ph1DofweR8D32fKtptOYP8AIY/qn9dWOtpKyqbC1wbZm/fGT1TsdGzVnfwSp2VcP13Dy+EaADbbLn+gA/WuPnJHuOKGIgjLRxLsc6dskee5Y06x8N4+udNhEM+Rj/rqDw3mAnPoMWR74/66tWit/Guq9LblukDWMJbs0Bt/RLnalIU9HiAIjVSemxPsgZ8wAfrUXzPwVobOyOkgaX1kjozkPg/Uj5U7PwvmA9bKI/Exf11eycJ5gIwbKIj3mL+uqaWOtp2RMaGWYST3x3rpXFjrkn0XL2TcNC27zeMj4H71Nh95an2k2HhXMCjC2UQHkDF/XVtXhvMRP/dYh7y0f9EtcPtDsOsrKh9QSwajtqC0xVDI2huUh9oAll4g40t1SOPY7jTnY9D6xY0384WzW/DBDGrNskRKjOFHtE489OP41drcB5g/yeD85P6ytn9z/MB/wNv+cn/HXVkpat7YG2YGxcat1nD2DVvlVb/c2/oRucHAk06cfidNfn7W3304cpcdZuHTxxr+GgRsBV3bIOg7dTnOfHYVPXHKHHpEKPDbFWBBBZdwRj7Xvrn4V2f8at10w29qgPUhlyfiS2TWurjqKyAsl06g67e9gDolaWtdcdEo9nHBma71spAiUncEes3qjr8WPyqP4/xmcXszanQ63UKc40j1R6p2IK+7xqyxyxx//F2/5y/8VeHlPjx6xW31T9dM0VLqt1RIxhu2wGrb0RdmjSCUo9mPAZRMZ2RljCFQWGCzEg7DxAAO/mRXDLwp7nirB4nCGclsocFE89sYIX55p+/uX5g+xbfnL+ugcr8wfYtvzl/XVBZXe3kn7l3N0jvbDhNePSBlV5x3hDT8RMSxlELqg0pgBRjLbDH2jmrWm4kkOlMHoOngB/yBPwFRn9y3MH2Lb85f11rn5K44+C0dqT03YdPLruPcayVvZ9TWtjZKWhrBbDtz1TxyMjuRdSPZe+eOcQ/zSf7H66t+qs7KuQ76yvJ57zSe9jxqDhiX1g9ANhgH7qtOuqWCMNZe9mtGPAAKi9zdFFFFKhFFFFCEUUUUIRRRRQhFFFFCEUUUUIRRRRQhFFFFCEUUUUIRRRRQhFFFFCEUUUUIRRRRQhFFFFCF/9k="/>
          <p:cNvSpPr>
            <a:spLocks noChangeAspect="1" noChangeArrowheads="1"/>
          </p:cNvSpPr>
          <p:nvPr/>
        </p:nvSpPr>
        <p:spPr bwMode="auto">
          <a:xfrm>
            <a:off x="398462" y="72707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WFRQWGBgYGBcXFxkcHRoYGhcfHRoaHx0aHCYfHiAjHBsXHy8iJScqLCwsFx4xNTAqNSYtLCkBCQoKDgwOGg8PGjIkHyUtKjQsLDQ0KSovNS8tLC0sKiwyKjIuLCwsLCwpLCwsLCwsLCwsLCwpLCwpLCwsLCwsLP/AABEIAOQA3QMBIgACEQEDEQH/xAAcAAACAgMBAQAAAAAAAAAAAAAABgUHAgMEAQj/xABYEAACAQMCAwQHAgYLDAgHAQABAgMABBESIQUGMQcTQVEUIjJhcYGRUqEjQmKSsdEVJDNydIKis8HT8BY1Q1NUc5OywsPS4QgXJTRjg6O1REVVZGWFtCb/xAAaAQACAwEBAAAAAAAAAAAAAAAAAgEDBAUG/8QANhEAAQMDAwEFBgYBBQEAAAAAAQACAwQRIRIxQVEFImGRoRMycYGxwRRCUtHh8CNicpKy8RX/2gAMAwEAAhEDEQA/ALxooooQiiiihCKKKKEIooooQiio7mHjK2lrNcMMiJGfHmQNhv5nA+dKPJ/bBa3cTGdhbSoup0c7FftIx9oe7r7qcMcRqAUXT/UJzJzlaWC6rmZUJGQnV238EHrH44xVdcZ7ULq/ZoeFL3cQIDXcgweu4RSNtvcTv0XY1Bp2axsNck0zzk6mmLZOceTAgj45PvrHU1tNSHTO7PQZPz6fXwVjY3vF2hSvGO3O4kP7QtAEH49xn1h7lVhjw31GmDlHtot7lxDdIbSc4A1n8Gx9zeHwP1NVxxXhMtoMuVliz7a+qw8spn1v4v0FcEsEc67gMD5frpGdosdks7nUX+/8LkS1U1O+0rcL6cBr2qK5A7Qn4cy2145e0PqxyncwnOyt5p+jG22wvNHBAIOQd8ituCA5puDsV0Y5GyN1NOFlRRRUJ0UUUUIRRRRQhFFFFCEUUUUIRRRRQhFFFFCEUUUUIRRRRQhFFRHMvNNvYQmW5kCL0A6szfZVepP6PGq34Pxq65hkkAuDZWaHHdxH8NJtnd/DwJxsM4IPWrWQucC7YDlRdSfbfzBF+xz28cyGaR4x3auC5UOCcKDnqAPnVQpBDPGI+jJtjoykbYwd/lX0Vy3yJZWIHo8Cq3+MYanOevrnf5DauXm3s3tOIAtIndzeE0WFceWT+MPcc0kga4ANJBBuD/CzTwGW1jYjZU1y/wA2m00w3IBh6JMq40jwDAfpH301cz8wdxaGWPDasKrDBVS+yuT00g759wpc5n5FveHhu9T0q1HWWNfWA83Tcj47j31B8G4u9sPwJ761bOuLqUzuSmfHx0nY/eODVdmNdIJrZBuf0u+f5T6K6GskjHspvk7hcMrMe7Qyd7EDrfU2vDBGBb1iTg5+Gwrs5fsjcSsIHxpQ+s3QsCMIR7TAj8bqMdT0rC35caSOS4hZZVRgw0Y1vvurKANBCE+r4mprk3gRmnW40mOOI+p6mlpGKkHcgHSM/M/CtVVPHFG/OwPHPQjk/ZVMge6QNeC4ELjlXUGilQq42ZD+kHxB6gj+irP7EOYWlt5rRyWNowVGP+KfOlT+9KsPhioXmjlzv0DJgTx5KN4EeKN+Sx+nWu3/AKPtrmC7nIw0k4T5IucZ8d3NR2RO2eF7m42uOh/YhQyidSykA907K2aKKK6a1IoorTLdontOq/viB+mhC3UVgsgO4II91Z0IRRRRQhFFFFCEUUUUIRRRRQhFFFeMcUIXtKvPnaBDwyHU/rzMD3cIO7HzP2VHifpk0pc5dusVuXitYXeYbapVKKp96nDkjywPjVF8U4rLcytLPI0kjdWY/d5Ae4bV1KXs90h1SCwSOfbZdXMvM899MZrh9TdABsqL9lR4D+xrXwPj81pIrwyMhDIxCkgPobIVsdV9x2qOor0AjaG6bY6KlfVvInP0PE4dSepKu0kR6qdskHxXfY0018l8pczGzlVldwCwLgM4GAev4ORSfeCCCNsGvqbgfF47qCOeJw6SLkMM48iNwCMEEYIBGK81W0vsH42Kua667SKQObOyKC4LTWp9FuDuSo/Buc5OtB4n7QwfjVgV4awJiARYr5i4nwy64Zceuno87bausE48gdh18Dginfljm6O59Q/g51HrRt1+Kn8Yf8q3ce5skTiC2vEltpuHzsyqwIcqAfVZsY0sGKZ9UYB2JwTUPzt2SzWmZrVnmgU6hgnv4B5qR+6L94Hn1rJ2j2THUMAdgnY/3ceHCiF7oTjI6fsmPj1/3NvLJ9hGPz0nFMfZDwn0fhFsPGRTKf8AzDqH8nSPlVIcT5ulns/RnGqR2jCyrgLIur8b7LZAyK+nLO3EcaIuwRVUfADAqjsqgfRwOD9y70Ax9VfLKJSC3ZbqKKK6SqRVFcatobu+4sZTG797aWsDOQTEJJBFI6KTsUznbxz76vKUnSdO5wcfHwqsOVp1NnHaRR27X66muI73UjiRyWeRQY2Mo1E+yQMY3FXwu03Pw+t0rllwTkXDzz8Pna0EchihRDqilMOA7zK3tFnDL6uMBc9acuVOZvSldJF7q6hOieEndGxkEeaMPWVvEH3Us2nKVzaw2duGhaKCdJe/BaIxjUTImhT6+suyA5Aw+GBxlp3mnlt3dLu0IS8hGBk4WaPxhkx1U7kH8U71L3BxsT8CgJnoqL5f48t1HqClHU6JYn9uKQdVYfeD0III2NSlZ7W3TIooooQiiiihCKKKKEIrn4had7E8ZOA6lScA7H3MCD8xXRRQhU9P/wBHtHnZjclYjkhURAxJ+AVFA8gp+Nc/IXKFlHNJY3sOniCBwrknTLC2cSRfi505GcahvvkHF01A828nxX8QV8pKm8U6bSRN5qRvjpkeOPnWwVcjhpe42SFo4SjddgXD2xpaaPBycODncnHrA46gbeC+ZJrg4B2RWAv5hhpYrZYwyyNkNM6B9wAPVVNLY3yZD9nFMfLPOEsUwsOJYS6A/BTdI7lR0ZT0D+a+fTyqTt3W24hMr+qt7okjY53mjjEbx56A92kbAZycP9mh087btLjspsEn9sXL9meFiWGKMSKyCEwqBkE+sPUG66Ax92mtXYJzS00Mlq5z3IDJgABU2GNupzn6Enc053XC7aCP0dwR6dK8bMgCMzOjuc6AMHSrAsBk5ydzmq65e4V+wnG4Uk2ivIe7yD6gmZlJVeh0q4VRnfD/ABq2N4fA6I5O4+6gixursrxhnY9K9ornJ1Qs/JtinDL0aY47uKeT1ZH0yJEk3qqneEZDQjIO4Yt40zdlnE+MPbqksKdwowk1wWV9PTAUDL4x1OnbG5qw7/giTSRu2AUOdlXUfIayNQHXZSM532yDGc0Ws5eN4YIZwAwImlKLGSQe806WDbAjwI8OprWagvZoOecpNObqj+0+wA4rcJb2zKiqhlVY2ZXdhqMmFzozkDI8VJ8TUjyX2zPYr3VwWuYBsu/4aL8k6sBwPecj4bBxsOLycQ4tDc2EREMKtFc3TArHMmclEB3bS2SD1+A62JccDt5GDPBE7D8Zo0J+pGah7mjSHDhKG5uFw8q842/EYzJbsxCnDBlKkH57H4gmujj/ADJBZRiSdyoZgqgKWZ2PRVVQST16eVSKRBRgAADwAxVVcV51s5uOxd5OqQWMcvrscI1yx0FfLZc7+at5VUxgeTYYCsvZP3AecbW8yIJgzr7UbArIvxRgGH0rLmDlS2vVCzxhipBRwSsiMNwUdfWU5x0NRX7EWXF4VuDCysWYJNjuphoYqGV19bScahvggjIrDkLiMoku7GaRpns3RVmb2nikTUmrzZRkE+OxqLblvCFw31vd2cDwXCycRsXRoy6f95RCuDrGR3oxn1l9b3Gs+X+0q0CJDNclpQQil4Jkd87ICpTeQ7A6didwBnAe6gOd+D+kWUyrtIq95E3issfrxsP4wH31IcHHvIt0UdzpEbVk4jF6rRtGlwB0lt2cKdX5SFtanqMEdDTeKUeYbgX3BJmTczWhkUDxJj1Ab+/amHgl2JbaGQHIeJGB89Sg5pXe6ELuooopFKKKKKEIooooQiiiihCKKKKEKH5o5Whv4DFMD1yjrs8bjo6HwI+/xpW4bfkt+xfF0WRzjuJyMJcqvskH8WZfEZznceZsGormPlyG9hMUwOMhkdTh43HsujDcMD/SOhqxr8aXbfRQQubhXJVtBIJQJJJVyEeaWSUxgjBCd4x05GxxuarT/pGSKPQsHEgMpGOoX1N/qBTxynzBNHMeH3x/bKLqimxhbmIbax5ONtS/Oo/tk5UnvrWNbdWkdJA3dhkUHIxqJfBOASAAR7RPhWimdonaXnHVQchMXJPNSX9qsydRpWQeUmhWYfyhUnxXi0dvGZJW0qMDoSSxOFVVG7MTsFAJJr5u5U5nvOB3B7yF+6clXjkVlDY6tGSMZ6bjIIxnwxYHAe0Cz4hxKG5mm7gRQsiW8+yiYt+7K/sElGKYOGGNs1ZUUTmOLm5bwVAcn+TmlIlBuAVlk9ZLdAZJtGwGUTJJ8yBpXOM7ZMPx6+v7y3mht7LuVlRo+9uJ1RgGGNQRA56HoSDTDbXFpFlkeFe9JYtrXLt4nUTlvAe4YFZcQltZU0zPEyHfDOuP01jabG4CZKHIPG5LeZOEzpDrhtlkSSByysobSwYFQVfPrfOrCFUdbc3WnA726SERXME2ZIzAyF4nzgws32PLfbHQ5NNXZz2pNfmT0hUi9cBCNWkZwAhYjTqJIxvqYvgLhcnRNTvIMoGOqUEbKxZFyCM4261X/ZxN6GTwm4j0zR95JHL1W5jLklwT0Yahlcnp7jiwqSe0dO5az4gE1ehz5lIzkW8qlJDgAk6cq3wBrPGd29fqmPVOtJXJ+DxXi58e8thj4Qdf004Wt0kiK8bB0YBlZSCCD0II6ilPlEf9p8W8+9t//wCdamP3X/D7hB4TlSz2lFxwu7aN2R1iZgyEg4Xc7jfcAimaozmWzEtpcRMcK8Mqk+QKEE1W02IKlLNj2R8L7pdNud1GH7yTVgjzDeRrzleM2PEpOHiSV7c20c1usjFtGlykiKxGcbocZ2xSjwrtlulhixaQsioo/d2DEKoGc93gZxXVZdokN/xHh08KSxyBpYJI3TIMciZ1B1yuBIqjqD7qva50moXuBf5KpsjHe6dlb1FFFZ1aiiiihCKKKKEIooooQiiiihCKKKKEKC5u5XW9hChjFPGdcEy+1HIOh94PQjxHype4Hxe4u45vTLgWZtW7u4jiIU5C5MjSyDKxuCGXRjAHtnoH6qe7dOXwGguQWCSusE6gnS4GWhLDONiGGT5jyq1jrjSfl/fFK42F1jf8y8vqcMkt6Qfabvp+uM4aV8eXSo29HLdyRtJZsCvWOVFIByVI3XfpkYPkagY4wuwGB5DavWQHqM1zm9saT3QbfFcQ9qi/uYTOew+xulMlhf5U5I9iUD3ZUqRjpvvVX8W5Wa3uprd3UNE+jXghXbAIAPTOCDj31PfsWobXHqicdHiYo31Wue6S6xIDItwsuC4n3YkKFDaifaAA3z4Vvj7YL22a+xxvb6rTHXQyYvpKXpuDMsaS5BjbZmGcRv0Kv4jfx6GnHk/i0lgAyWsE0gJZZJJJDpyMZRPZU421AZI8aUreY2+WKPG2kKQRqjkHirDoQw6+RwRU6skcGl4pBJayYx62WgYj2G8ceGT5fV6qtqHNsCCPhvbjHPTr8VdKZNGuHj+4VgjtovvGzgPwlb9VEnbNdMCrcPiZSCCDNsR5EFelJxuE8WX84frrQ3FoR/hE/OH9BrkNrZicRjyP7rmDtCoOA30Kfux/mPN5dW4i9HiZFmjhEhdI21YfST0DFgdPhitd1z2eHcY4kPR3n7w27eq4XGIBvuN85+6t/ZbyDY3fDo57i3WWWR5dTsz74lYDo2BsB0rl7Suzm0sLM3VqjxukkQb8I7DuywUghifMCu4S03Ay4i22L+d12jrDLi11I/8AXl/+Pm/0ifqqF5q7Uri9t3t4bY2yyDS8rShm0H2goC+IyM58aUVvWb2Le5b4Qv8AqrfFBdsQE4feNnx7hwPqRiuV7Wq4iH9+a5pqKx2AxZQRBVVR0AA+Qq0+xGcHhYQYJimnQ+7L68fRhVbryxxRvZ4dJ/GdF/SatDsp5Snsbeb0nSsk0pk0K2oKNIGCemdj091FJDJEHGTc2580/Z8EsTnGQbp4ooorUusiiiihCKKKKELF3ABJOANyT4Cq4i7drNmOILspkhXESlWAOMjDZ394qW7X+JPDwmfuzpeTRECPKRwG/k6h86pqRlgi6bKAoAHtHoAB5k1XLL7MDu3JOOFiqqkw6Q0XJVr/APXhw8Y1C4XJwNUDbn3b0ycU5ztra1W5uGaFHAKq6kSEn8UR+1q93h44pB4ByxFwq0bifEV13IAKR9RFq2SNAdu8OwLeG+NgSUe+vJbuY3V2Q0h9lM+pEv2VB28sk+NPLLHEwOdv06nw8PFNNUiFmp+/RXLyb2l23EGaNQ8Mw3EUoAZk8GXwPvA3Hw3ptzXy3dcRiZ1CO/fKcoYQxdW/JK+Puq4uy/na7ucwXtvMsiLlZ2hdFkA+1lQFf7j7vGY7yM16beB+3VNTzmVt3NIVh0idtkGrg858UaJx7iJVH6CfrT3Vf9uV0F4RIud5ZIkX3nWG/Qpp4wC4XWg7KrUORWQrCMYAoeZV9ogfEgV5Mgkmy8SRcmyzxXuKhuISW8h3m0nzWTH6K1Q2hx+Cu2P74q3/ADrUKUabuJHxBWkUw03Jt8Qfqpx0B6gVG3PLsL76dJ/J2+7oawsRdvMYUMTsE1+tlcjOPDxyRUhcW95HkvaMwG+YnDfd1pg2SncAyQA8Zt6FaY6OqYNUWR4FQ9pwIwSau6iuF8Ul1Lt7ipAzTlwfmHhAwLnhq2xBHrGMSp1+0BnHxWll+PqozJHLF+/jIrZBxiB+jr8Dt+muoK+rGZGXHUfxhaG1NTEP8jLqZ5Y5/vIIDHaNb9yssugPExOGkZuquNt9hgbVKcZ7TpLyzmsri0bv5IiY2t8yAuhDKdHtKAwznJxtSzDEmdSYz46fEe/GxqX5Il08bsvyhOv/AKRP9FTBWumny3e56G4Csp6x8s2jgq/Lc5Rc+Q/RWde0VoXZRRRRQhFFFFCEUUUUIRRRRQhJ3a3wt5+FzCNdTxlJgvmI3DMPjpDVV3J9mt1xOyU4aMF59/Hu1yn8pgflX0Cwz1qieYuCycC4jBdIpex74spHWJZAVkiOB0AOpf3oHWhsXtHtPIvbyWeWIOe1/S6bO3JW9FtT1jF0hfy9htGfdq/opG5P5Obi1y6OzJZ25AkK+1I5/EB6AAdT5Y88i6eMcNg4nZPHqDxTJ6sikHB6q6nzBwflSL2SXYsGn4ZdkR3ffNKudlmVkUakY41eyTjrj4HDthDu/wAt4+/yQ6JrpA8qw+Cct29pGI7eFIlH2Rufix9Zj7yaksUUUhN8laF4apDtu5qje6htdQ7u2/DS+OZCPUTr1C5P8cU/do/P6cOgIQh7qT1Yo+pyfx2HXSPvOBVD2XBCztNcnvJWJY539YnJJ8zQ98cTC+Q77DlZKqdkTO8f3XiTzz+z+Bj8GIyxHuBrGTlnBDh9bDwlAYH4+OPnU7WEs6ruzBfiQK4gq5WutCLDoPudz5rz7aqQH/ELeFrrXw/i8EWFurGNR07yKMMnTqRjUPvqdHKnDrxNcQQHGzQnSVPwG2fiKXP2Zh/xqfI1Hyvba9ccwhk+3G2k/PGxpTBK92ppex3UaiPJdum7RdtNH6FNPCuVnsbnv3mD26xuCz7Mo2O/mNutQ/EuKy8Qk1Bnht09gKcMxH45/tt8ajrzjktzphuLiNoVOolcKXx0Dfp/sKmYpUxhWXHQYI6eHSnfHLCRLLZ0lrAgYA8tz6KK+u9mzRADlbLTmO6txiVRdR+ewkA+HRvp86hObGtbnE8LCNthNGRpYDoG0+OMgHHhU2TXNd8Mjl9tQff0P1paaojhmEttJ5I5+LVji7WfbTML+PKleTuFcJu2WC7gNrdEAJJHNII5vIrqYhW/Jxv4eVWFy92NwWl3Fcx3Fw5iLFUkKsPWQqRkKDjBqqDwxDGI2GVGwz92/mKbOU+02awxFelp7UYCzAZkiH5Y6unjndh7+g6sVayYnNj9f70Wqmro5jpOCrtFFc9hfxzRrJE6yRsMqykEEfEV0VeumiiiihCKKKKEIooooQiiiihCK5uI8OjnieKVA8bjSynoR/bxrpooQqG4xy/xDl+VpbOV2sWJJ9XvFj90if7xcdN/KuPj3Oy8Stwl7ZLK6g93cWsmCpP5Lg7dMqSR7hX0Iwz1pQ4l2S8MnkMj2qhz1MbyRg75zpRgM+/FX+2JIJ3+H/irc0/lKonh3OfFYExHPcjT0DFXUD/zAcfWt69qvGHYILvLHwVIP0hNvrVyL2KcLyD3DEfZM0pHz9apDjHZlw+4txAbdI1XOhogEdCfFWA8998g+IqwVA5A8lAa7qqNtbA62mmdpZ3OWkYknPuz9P8AlW6+uu7UEKWZmCqo6szHAH1qQ5h5RvuGylO6kvICC0csaMWCjwkwCFI8/HqPECEubW5eBbnXbxqoWZEEneSsVOV9SMMV3wTq048SK5H4OeacPlIIvvx8LLimimkmvLkJ24P2N3051Xdwtun+LhGp8eRbYA/nU2cP7D+GR4LxyTt4mWRt/iF0inqzulkjR1OVdQwPmCMg/fW6tzTo7rcfDC7bImMFmiyXI+zvhy9LG2+cSn9Irb/cFw//ACG1/wBBH/w1PUVOt/UqyyXJOzrhp62Nt8olH6BUVfdi/Cpd/RtB/wDDkkX7tWPup4oqNbuqLKqeJ9hKgZs7yaI/ZlxInwHQj76ReJcLurGZYLxFDOCY5IzlHC9cbAgjI6jxFfR5NU52tkXHEoIUlWN4IHcl0kZNUjAKjd2CUyFJ1EYG3mKrkhbMCHDNjlZKilZK04zwlSsbC3mu5TDZxmaQe02cRxg+Lt4eO3U4NZcG5dub+69EXu+7Qr39xDIGVU8VViPbO4A3O3TY19AcF4JDaQrDBGI416AfeSepJ8Sd6xQ9n+y70u/AXOpezbHVL5JZ7NOz08Mjk1TmR5sM6qNMSkfYXz8C3iANhinWvK9roFxJuV3LIoorzNQhe0Virg9DWVCEUUUUIRRXjOB1OK8WUHoQfnQhaeIWglieMlgHVlJUlWAYYyCNwR4Gqo4TxZ+CXMkNzNLLCvru7lnLRSEiOdQckFZAIHUbHvEbberb79ftD6ik3tM5Te6iSa3VXnh1AxsxAmgcYkhJBHXCkE9CvhnNWxEA2dsVBXAO2ENkx8Pu2T7RCKT7wpbNEXbfaYOuC8jYfiNDufhhsUiXHGrWA6JDxqJgPYxatj3BmXLAbjUdzivTxyDR3meN93jVr7m10489WjGPfSinqgbmNpHGSPsjU3qnKXtfllH7U4dMTnGq4KxKPftkn5VGXN9xW5z3t4sCkexapjH8dvW+hpVXnWw8bji/yWz/AFV12vFkvFMVjFfXLZ9Z7m4jhRM9CTAVJHu1CqJqPtI+5pYPgT6kWTh0fNyukctqn7rf3RJ6h7kr92c/fW3hXLMcCFIPR5EZiT38XfkZAGFIkUAbZwQ25rtXsdYKZ5LqKOcoSqW8SBCcdNTnU5J6sdzmtXDOJotvGt9wPvp1GHlENudZ+14YJAGfeKp/AVZF2VJJ57ot5EqfaM5atHBeJz8Hmt0FwZrOSRY5IpSuY9bAd5HjcBT+KNuu2+Rd4qlOOQemWr29jwSS2eVox3/dRoFCyK2dQ69COviaugzKuxYD4kCtfs5GMaJXanZzYDzsSkuCcLZRWr0pPtr9RWUcoboQfgc1CFnRRWmS8RThnUHyLAfpNCEkdq3NUtrHBBBKsMty5XvWx+DRRlmGdsnKgfHz3ChwnhAgDEXCymQhne4SKYlgMZDPuNvDJFNnPbyC7s7q3hS7WJZ45IhLGDplCYPrbH2W2+Fcy8UPtLy+2fA6bf8ATSz008rW+yk0jn3c+ZBUtc0bi6SX5d4YHOuZe9Y6ifSApLHO+FYAdTsBgZ2qSseXmjIktb66jHgBL3ifRsg/Ou+35Xub+4mkve84bCAno8MckONvayMb7gHcD2seFcnFuTJ7ZtUQgvozjPdyC1uc+GXhZVkA/KBPurK7s+pbbRUnV0IBH7J/aNO7VIwc38Wth6wgvkHn+Bk9249Q+PhXe3bOEAEvDr1W/IVHH5wYVAGxUf8Ay3jIPji5c/pc5qGTmqzLaBb8RLFtOPShnVnTjr1ztWmGnrvzaXen0wq3OZxhOsva3cOM2/DJmHnNKkX3YJrTxXtWMkLQmC4tJmUsz4VwkKjMroynGoD1Rke1InWoocPB68M4uPM+lsP94K84ZyzHd3Madx3FtlWlNzcrNNPpOpYV9diseoKzDxwPKromS6tUobp8L39T9lBI4Tb2W8mLaxNdMpSe6Ado9RIjQnKp625bBBZiSSc090tXS3KXquZUS28FLKB03GDvn4e7fGxm/wBlIv8AGx/nr+uh93G6AuqitMF4j50OrY66WBx9K3UilV9228HefhwKRiQQSrPIpbT+CSN9e/wPhvvtVe8tLHZy200IMcV9EbeRNTMFeZMxEk/l4GfI5q5efP72Xv8ABp/5pq+f0l7zu7XJHfWUJj36Sx6mT4ZAIz7gKV73tDHA4BNx1Fs48N/kgWyFwpyvriFutr+3fSGtf3U+2i6mbc6fAjHTxq6u028nhsbWCOQxNPJHbyOuMhDGdWD4E46iq15A4i895bSye2/EXZtsesbbfarJ7Y/3Ow/h0X+o9XFzm6he9i62Sdtt+Ao/hVPbcntLDNcQ8OVreFpAXNywJEXtHTq8h4CnDkbizLbXtsrMbb0E3MSscmLvFYMgPUr47/01Nckf3hvf319/tVEdklsslwyOAyPw2BWU9CC2CPpStPu3J8yeB1O6FXlrwyApERbpIui3Mz984KtM+jGkNjIPhWwWNt3zI1qiRd5cRCTvpPaiTV0Le9frVr9oXKFpZWQa2gSIvcWqsVzuBMCBua5OzPle2vIrz0mFJtF9OF1jplUzjHwH0qb3Ju53u9TvffeyM2S3zpwV34Rwm67tZYbe3CyKzlSTJoVMY36jwqGl5SDi7kgsomgtCdbNPKGwE1nA1b7Va/a5ZJDwOSONQkaG3VVHQKJkwBSEnML20XFLb0W4kN1rCSIvqjVDoyc9dznapL7vFzYWPJHI8RsjhNHY5OyTTW6M3oxghuI42Oru2kLBgpO+DjOPPJ8TXN228D1XFpcPEskGRAwLkENI/qnCkHYA1s7JfVvpUPtJZW6uPssHb1TjxwRU/wBsa/tKE+V3bn+Xj+mqonO0Ak5I3+W6k7qmpOCp3U1yLKH0aG47h3M0gbVqAzjV0wy1anYVEi294sWO7F2+nByNOhMYOTnbxpL4Jx82gms7i0huILm91ktMm3eOoX1BknGkHfG9XjwfgMFqpS3iSJWOohBgE4xn6AVYNPswQSbgWzccZ3OUvKkKprtL5e/7WjllhikguVWIFiSytGjMdvfsM+6rlqu+1b934d/npf5k1U82jdb9J+l0yqy34DI1kt8bK09FZ1XIZ9YBl7rp++q1+yGZxDc25dnjtp+7i1HJVCitoz4gEnFKtmP/APIR/wCcX/3Cmfsm9viP8JH8ytS7uyaRtY8k7EdVPF1EduHDi03D5O7jlQyPCVfPWXSQcDyCsc+G1IUnCo55bZLSCFC908eskjeJ8rv0wygnGOtPfa5xZfTrdSTi1t57lh4Et6ifPY/UUgWfDpbBMN6zw+h8QUY333devgBg+eD51DgdbX3tp0/A6iRt4YUeC+mq+bm5RKz3trOkQmT145VJ1apSSnrbfkjGB1NfR8MgZQw6EAj4GqJ7TpzHf8RZfaWK0YH3hhih4eY3NYbHH/YIFrpo4nz60nL6yja5nxaY8ROSUfzxsGcfEUo8r8uAcXsobeOLEKLcSSdHYKxRt+h3IOMdfGl+e4ZHadSfRtBu0Qex6S6iLf36j91N3ZKf+0rYnqeGf74f2+dMHXe1zdrOuP8AURsf9ttvFRwmTt14XI9nFOiRuts5d1kzgqwCjYYzuRtkVWdzwd29MeC1s+5s1jZ9atqw6atsHB8fLwq6+1hc8HvP83/tiqkXmeTh8l4wS1njuEh1xTOCcJF00ZychjsfDFM0t1NDuh58W+u6CmnsSMXpl8YdOgx2xwnsg6W1AfPNXBUZwThUESB4YIojIqlu7RVztkA4G4GTjPnUnQ4i+PVAUDz5/ey9/g0/801Ubwnl43MbPGP2xbWFtPCcn2kkJYYyM6lBHzFWf23yleGdTgzRBgH0FlOdS58cjw3+6qs5R4/EOJWb49HjjxHIzzrpMSo2A3QH1j1Puq2OJ7mhzWkjvX8tvmoJUvyzbKt5ZSJ+5z3omTHgHtjkfEMGFPPbN+5WP8Oi/wBR6r2w4lFb8VggEsJtIbtpo5lkTQInViFyDj1SxHyp87ReJ2d9bIIeI2izQyrPHqmTSzoCAp9bYHV1qqOlljboeP1WPgcD7XU6hx4LVyR/eO+/f336DUX2MH9t/wD663/1zVYycXT1x3Eih2Yui3ZCFifW9UDB/VVkdlPFLWF5Lq4uraDVGsEVuZlLJEjZDOSepNWGCRoBLT6dAOCeigEFOXa6P2gv8Jtv55a4exg/gr/+Hzf6qUndsPNMMtzavDMlxEikskdwAutXDKWAyNveN64+yfmqKPiU8ksi20DwuSsk4KmZpEOd8DOA3hsBTill97Sbad/G/wCynUNlZHbW2ODzn8qH+eSqmveEs37IXaSSa7SWJlQMdBU4LZHXp5VP9tnM1vcNadxMlxEveiWOOcAEnQU1aT4EE5x4e+lXgHGYZ7qczFbZZ7edHYzZVnZQF2xgEeVPHTSGztNxZ3HUj7DhQXABWn2Qsgm4jGFw4mSXVjcpLHlRnxAIf61J9r3/AHBPdc2386Kp3kTm1RxKzklPcBBollMpCuixMF1KcDqfM9aZO2Hmq3muLN4JUuEjDl0jmAGsMpQnGeh36eBqptLMLMLc2+gsPOykuG6OVbWzhtb6+urUXDw37KmMahqZNGMkDZmzVp8mc5rxBZiIXhMMndsrlSc6c/in3182zccidmY25yz94wF2QC2c5xpx1q0eyHnW2jju3uZooGln1hGkHTQOnmKd0E2m72EYHngWwSo1C6uSq77Vz+G4d/npf5k1P/8AWTw3/LYPzxVPdo/NMB4qtzAY7lRFGEYTABXBbOw6nBHWqfw8kjXNa3Nj645t1U6gFO25xyig/wDFH/uNM/ZQfX4j/CV/mUqiV4tCCD6KPVbUB6U5GQc5wT/bNWPwjjVtFwi/El7A13dpI/do3sMY9KRg+JwBn3/Uu+lm1glpGLcXuSOATtZAcLKM574nHNdcQd2YI0kVojRqHP4NcsMZ8TnPyrgS8767HpMly0s0LW699AsY0YJA2I6N7vGls8ZR4YoBEsYWQMH74nDEjUxyPEfSnntZ5rtpr20mgeO5WJG2WTSFcOGUk/T44qXUUpa4EOBde3u8ABvXp1CXUN1anZhxXv8AhdsScuid0+eoeM6Dn83PzqrO1kj03iON/wBr23TzDV72Rc2WsN3dSztHarKibGTUGfWxYjy69PCky44rGj3Q7qKVZZJMv3xGpO8LLgD5HI605pZSDZpv3Tb5gnPhZGoJublQenPw4jNnEsl6rFyMwmP1EyNyBM2M58K7+yVx+yFqScZ4cQPj3o2qOHFLP+5sQd9D6ZpAKa/WKC7MunPvBJx5ml3hfG43urLUkMKwTRHWZidMaOGYEHr069c07qV5eNLcXdq23ta+/J6KNXVXz2qEfsRebj9yP6RVY8spbLLxWa5t4rjuILeREkC74hJIBYHGcLuB5V39s3NNneQW4hmin7ubU6CQrlShHX47bb71Xl1ewzyapIINTYBJunUbAAZxt0A+lVx08wIeGkixGPi3qR0TEjZXvyBz+9/JJC9r6MYo43A70PlX6dFGNsU71UXZIGkurqQSQZMMKARSd5pCEgE7Dwq3BVDwQcixsLhSFWfb/EW4dCo8buMfWOQf00sR9mtkB+5k48TI+/8AKps7dmxYQn/7uH/Veue7uhHGzt0QFj8hmuF25V1ELYWQvLb6tjbkLTTsa4nUFUPEbnh8croto7KjFdXfOM42Ox99d/LsPD7qbuhaOpKs2e9Yj1d/BhilS+vkkuGkEehC4bu8522yM+/f60/cscRtRDcXMNv3JiUgnVnIxqwPLcD7q7PaEbqWlaW+01EAX1nDjYZF1RH3ncKI18OF33HorkCTu9YkbdtWnoT0zUpzLwrhtkBqhLSN7KK75I8/a2Hv91LXIdr3t8hYk6A0hJ8x0P5xBrRd3Qvb15HJEWWY+OmFN8D4j72pZKN34oM9q/Sxgc/vHJzYDPNrqQ4Bt7bnC6bDifD2kAlszGhPtiV2xnzG21N/MHLFha27zGDUBjAEjjUSQAM59/XypHvJrOaZdCTxIdKlFVD44z7XU7edS/aHzDrf0VVwsJUls+02jy8hn61XPSyy1ULYS9gOXgk4AI8VLHBrTcA9F08NXh8lrLObTT3PVTIxySNgDnxOBuK54b3h7W0sos8PGUXQWOGL5xhs+GCelLzccPogtQgUa9bvndzvgEY8PV8fxBVg8g8uo1h+GjVhKxfDDOwOlf0Z+dLXxCgidNM5+XgNGo30j585Qw6zYAbJMHMNp/8AT0/0zf8ADUzYXFk9pNcNZqvdEKF1sdROMb423PlUFa2yXPElSNVWJptlHTu13O3vVSfnU/2iiK3ijtoVEYZjKyrsNvVGfPJz+aK0VDInTw00eoOfZx7zsDc89FDLgFx4XdypaWV3HI5tFj7sjO5I6Z+79VRfBOLWE04jazVA50o2rO/hqG2M7dM7mulP2pwXI2kuPf17zp/6YpDiZkZXGRg5U42yp8PgaShoRUmdwe4C+lneduNzvlS9+nTj4p/a7sBeG29DBGsRhxv6x26bYGfHNb0Wza/9EWyVgDhnz0IXJ28h069fCoLs+tDccQ7xgToDyMfDUTgfexI+FWPwHlFLaSWbUzySk5L4yATnA+f6BXJ7UkhoJHQue4uDB+Y+8ed9h0VsTXPF7c+ij+N8vWVtBJM1vHhFzjpk5wo+ZwKWOXb+zuO912UcYijMhYHIwOoOQME+HXoake1rimI44Bn1yXby0r0B/jHP8WseQuFxpw+aWYArJqLZH+DQEYPu9r60tOHN7M/EzOcXOcA3vO626/FTIAZdLRgJYn5lts+rw+IDw1Mc/cNqn+Vbuxu37p7SOOXGQOqtjrg+eN8fGkrhvEVjn71owyZYmMYwQQcJv4Zx8hU3yBw15bxZQMJEWY46AkEBAfn9BXoO0aKKOmeRqbZtw7Ud/wBNuVmjcS4cqa5xmtLORI0s4XYrqbORgZIUbeJwTXbo4etml1NbRxhwMJpySxzgDzzjOfI5pK45cG9v20nOuQRoeu2dIPw6t86eO0bgxazQxj1YMEj8jTpz8tvlmuVLCIRSwyyODn+8dTtjxbjOPkrQb6nAY4ShNzPb59WwgC+8nOPkP10zcVWzhsI7n0SLXKE0oR4uM9dugBqF5D4fa3RaGePU6+urAsNS5AIJB3wcY/fHyrk5644ZZzAoCwwEooGdyAASfhjA91bZKdkta2liDm6MvJcct4tnlKDZhcbZ2UzBeWpsHuWsYgyvoC42YkgZz1xv7/ZNSnKFnaX0TubOJCradhkHbO2w86r2fjjvbx2+FESMW2zlmOdzv7zVtdn/AA3ubGPbBkHeNt4t0+i6R8qwdtQmhpXPLiHuedPedhvmrIP8jwLcLf2L8PWDifEIkzpREC532LZxnxxnFXNVRdln9+uJD8iP/Zq3a6Ye6RjHu3LW3/4hUWsSFWXb/Jp4bEfK6jP0SSozme4CWU5I1ARvt4HIxv7s4+lMnbLy5Pe2CxW0ZkkEyOVBUeqEcE5YgdSKQo+H8whQvoaHAxkmPJ+OJgKxdoUElWIXxkdwm4JtyFZHIG6geUm9nfLqXUrmVdcaKBjfGpjt0x0AP1pj56tY7Ow7qBAglkAbGfIsSSdznSB8K7YeG8eTOmwiXO5xoGT8pq9uOH8edcPw+Jh5HQR9DLU1ENdNWtqHadAIOjX0/nKlro2s0jfrZQ/ZXw/8HPKfxiIwfcBk4/OH0pKurWWzlkjdcEqyHUNmU/jL9xBqzLbhvHYxpTh0SjyXuwM+eBLXkvC+Pt7VhEfj3Z/31aIDWsqZZnNaWvtjUBttwlOgtAvt4Jb7PuUzJIJ5kPdpvGGB9Z/BseQ+81F8ftvSOKvGo9qVUx02AAZvoC1Pi2XMA/8AgY/qn9dWJ4Zx7OfQItXn6mfr31K3/wCh+JfUPDSS3SBrAt++yn/HpDb+iQObLFPTWggQJgoigeLMAcnx/Gx8BVp8Wf0Swfu/8HCQu3iFwDt79/lUUeFce1Bv2Ph1DofweR8D32fKtptOYP8AIY/qn9dWOtpKyqbC1wbZm/fGT1TsdGzVnfwSp2VcP13Dy+EaADbbLn+gA/WuPnJHuOKGIgjLRxLsc6dskee5Y06x8N4+udNhEM+Rj/rqDw3mAnPoMWR74/66tWit/Guq9LblukDWMJbs0Bt/RLnalIU9HiAIjVSemxPsgZ8wAfrUXzPwVobOyOkgaX1kjozkPg/Uj5U7PwvmA9bKI/Exf11eycJ5gIwbKIj3mL+uqaWOtp2RMaGWYST3x3rpXFjrkn0XL2TcNC27zeMj4H71Nh95an2k2HhXMCjC2UQHkDF/XVtXhvMRP/dYh7y0f9EtcPtDsOsrKh9QSwajtqC0xVDI2huUh9oAll4g40t1SOPY7jTnY9D6xY0384WzW/DBDGrNskRKjOFHtE489OP41drcB5g/yeD85P6ytn9z/MB/wNv+cn/HXVkpat7YG2YGxcat1nD2DVvlVb/c2/oRucHAk06cfidNfn7W3304cpcdZuHTxxr+GgRsBV3bIOg7dTnOfHYVPXHKHHpEKPDbFWBBBZdwRj7Xvrn4V2f8at10w29qgPUhlyfiS2TWurjqKyAsl06g67e9gDolaWtdcdEo9nHBma71spAiUncEes3qjr8WPyqP4/xmcXszanQ63UKc40j1R6p2IK+7xqyxyxx//F2/5y/8VeHlPjx6xW31T9dM0VLqt1RIxhu2wGrb0RdmjSCUo9mPAZRMZ2RljCFQWGCzEg7DxAAO/mRXDLwp7nirB4nCGclsocFE89sYIX55p+/uX5g+xbfnL+ugcr8wfYtvzl/XVBZXe3kn7l3N0jvbDhNePSBlV5x3hDT8RMSxlELqg0pgBRjLbDH2jmrWm4kkOlMHoOngB/yBPwFRn9y3MH2Lb85f11rn5K44+C0dqT03YdPLruPcayVvZ9TWtjZKWhrBbDtz1TxyMjuRdSPZe+eOcQ/zSf7H66t+qs7KuQ76yvJ57zSe9jxqDhiX1g9ANhgH7qtOuqWCMNZe9mtGPAAKi9zdFFFFKhFFFFCEUUUUIRRRRQhFFFFCEUUUUIRRRRQhFFFFCEUUUUIRRRRQhFFFFCEUUUUIRRRRQhFFFFCF/9k="/>
          <p:cNvSpPr>
            <a:spLocks noChangeAspect="1" noChangeArrowheads="1"/>
          </p:cNvSpPr>
          <p:nvPr/>
        </p:nvSpPr>
        <p:spPr bwMode="auto">
          <a:xfrm>
            <a:off x="155575" y="-144463"/>
            <a:ext cx="2987666" cy="2987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WFRQWGBgYGBcXFxkcHRoYGhcfHRoaHx0aHCYfHiAjHBsXHy8iJScqLCwsFx4xNTAqNSYtLCkBCQoKDgwOGg8PGjIkHyUtKjQsLDQ0KSovNS8tLC0sKiwyKjIuLCwsLCwpLCwsLCwsLCwsLCwpLCwpLCwsLCwsLP/AABEIAOQA3QMBIgACEQEDEQH/xAAcAAACAgMBAQAAAAAAAAAAAAAABgUHAgMEAQj/xABYEAACAQMCAwQHAgYLDAgHAQABAgMABBESIQUGMQcTQVEUIjJhcYGRUqEjQmKSsdEVJDNydIKis8HT8BY1Q1NUc5OywsPS4QgXJTRjg6O1REVVZGWFtCb/xAAaAQACAwEBAAAAAAAAAAAAAAAAAgEDBAUG/8QANhEAAQMDAwEFBgYBBQEAAAAAAQACAwQRIRIxQVEFImGRoRMycYGxwRRCUtHh8CNicpKy8RX/2gAMAwEAAhEDEQA/ALxooooQiiiihCKKKKEIooooQiio7mHjK2lrNcMMiJGfHmQNhv5nA+dKPJ/bBa3cTGdhbSoup0c7FftIx9oe7r7qcMcRqAUXT/UJzJzlaWC6rmZUJGQnV238EHrH44xVdcZ7ULq/ZoeFL3cQIDXcgweu4RSNtvcTv0XY1Bp2axsNck0zzk6mmLZOceTAgj45PvrHU1tNSHTO7PQZPz6fXwVjY3vF2hSvGO3O4kP7QtAEH49xn1h7lVhjw31GmDlHtot7lxDdIbSc4A1n8Gx9zeHwP1NVxxXhMtoMuVliz7a+qw8spn1v4v0FcEsEc67gMD5frpGdosdks7nUX+/8LkS1U1O+0rcL6cBr2qK5A7Qn4cy2145e0PqxyncwnOyt5p+jG22wvNHBAIOQd8ituCA5puDsV0Y5GyN1NOFlRRRUJ0UUUUIRRRRQhFFFFCEUUUUIRRRRQhFFFFCEUUUUIRRRRQhFFRHMvNNvYQmW5kCL0A6szfZVepP6PGq34Pxq65hkkAuDZWaHHdxH8NJtnd/DwJxsM4IPWrWQucC7YDlRdSfbfzBF+xz28cyGaR4x3auC5UOCcKDnqAPnVQpBDPGI+jJtjoykbYwd/lX0Vy3yJZWIHo8Cq3+MYanOevrnf5DauXm3s3tOIAtIndzeE0WFceWT+MPcc0kga4ANJBBuD/CzTwGW1jYjZU1y/wA2m00w3IBh6JMq40jwDAfpH301cz8wdxaGWPDasKrDBVS+yuT00g759wpc5n5FveHhu9T0q1HWWNfWA83Tcj47j31B8G4u9sPwJ761bOuLqUzuSmfHx0nY/eODVdmNdIJrZBuf0u+f5T6K6GskjHspvk7hcMrMe7Qyd7EDrfU2vDBGBb1iTg5+Gwrs5fsjcSsIHxpQ+s3QsCMIR7TAj8bqMdT0rC35caSOS4hZZVRgw0Y1vvurKANBCE+r4mprk3gRmnW40mOOI+p6mlpGKkHcgHSM/M/CtVVPHFG/OwPHPQjk/ZVMge6QNeC4ELjlXUGilQq42ZD+kHxB6gj+irP7EOYWlt5rRyWNowVGP+KfOlT+9KsPhioXmjlzv0DJgTx5KN4EeKN+Sx+nWu3/AKPtrmC7nIw0k4T5IucZ8d3NR2RO2eF7m42uOh/YhQyidSykA907K2aKKK6a1IoorTLdontOq/viB+mhC3UVgsgO4II91Z0IRRRRQhFFFFCEUUUUIRRRRQhFFFeMcUIXtKvPnaBDwyHU/rzMD3cIO7HzP2VHifpk0pc5dusVuXitYXeYbapVKKp96nDkjywPjVF8U4rLcytLPI0kjdWY/d5Ae4bV1KXs90h1SCwSOfbZdXMvM899MZrh9TdABsqL9lR4D+xrXwPj81pIrwyMhDIxCkgPobIVsdV9x2qOor0AjaG6bY6KlfVvInP0PE4dSepKu0kR6qdskHxXfY0018l8pczGzlVldwCwLgM4GAev4ORSfeCCCNsGvqbgfF47qCOeJw6SLkMM48iNwCMEEYIBGK81W0vsH42Kua667SKQObOyKC4LTWp9FuDuSo/Buc5OtB4n7QwfjVgV4awJiARYr5i4nwy64Zceuno87bausE48gdh18Dginfljm6O59Q/g51HrRt1+Kn8Yf8q3ce5skTiC2vEltpuHzsyqwIcqAfVZsY0sGKZ9UYB2JwTUPzt2SzWmZrVnmgU6hgnv4B5qR+6L94Hn1rJ2j2THUMAdgnY/3ceHCiF7oTjI6fsmPj1/3NvLJ9hGPz0nFMfZDwn0fhFsPGRTKf8AzDqH8nSPlVIcT5ulns/RnGqR2jCyrgLIur8b7LZAyK+nLO3EcaIuwRVUfADAqjsqgfRwOD9y70Ax9VfLKJSC3ZbqKKK6SqRVFcatobu+4sZTG797aWsDOQTEJJBFI6KTsUznbxz76vKUnSdO5wcfHwqsOVp1NnHaRR27X66muI73UjiRyWeRQY2Mo1E+yQMY3FXwu03Pw+t0rllwTkXDzz8Pna0EchihRDqilMOA7zK3tFnDL6uMBc9acuVOZvSldJF7q6hOieEndGxkEeaMPWVvEH3Us2nKVzaw2duGhaKCdJe/BaIxjUTImhT6+suyA5Aw+GBxlp3mnlt3dLu0IS8hGBk4WaPxhkx1U7kH8U71L3BxsT8CgJnoqL5f48t1HqClHU6JYn9uKQdVYfeD0III2NSlZ7W3TIooooQiiiihCKKKKEIrn4had7E8ZOA6lScA7H3MCD8xXRRQhU9P/wBHtHnZjclYjkhURAxJ+AVFA8gp+Nc/IXKFlHNJY3sOniCBwrknTLC2cSRfi505GcahvvkHF01A828nxX8QV8pKm8U6bSRN5qRvjpkeOPnWwVcjhpe42SFo4SjddgXD2xpaaPBycODncnHrA46gbeC+ZJrg4B2RWAv5hhpYrZYwyyNkNM6B9wAPVVNLY3yZD9nFMfLPOEsUwsOJYS6A/BTdI7lR0ZT0D+a+fTyqTt3W24hMr+qt7okjY53mjjEbx56A92kbAZycP9mh087btLjspsEn9sXL9meFiWGKMSKyCEwqBkE+sPUG66Ax92mtXYJzS00Mlq5z3IDJgABU2GNupzn6Enc053XC7aCP0dwR6dK8bMgCMzOjuc6AMHSrAsBk5ydzmq65e4V+wnG4Uk2ivIe7yD6gmZlJVeh0q4VRnfD/ABq2N4fA6I5O4+6gixursrxhnY9K9ornJ1Qs/JtinDL0aY47uKeT1ZH0yJEk3qqneEZDQjIO4Yt40zdlnE+MPbqksKdwowk1wWV9PTAUDL4x1OnbG5qw7/giTSRu2AUOdlXUfIayNQHXZSM532yDGc0Ws5eN4YIZwAwImlKLGSQe806WDbAjwI8OprWagvZoOecpNObqj+0+wA4rcJb2zKiqhlVY2ZXdhqMmFzozkDI8VJ8TUjyX2zPYr3VwWuYBsu/4aL8k6sBwPecj4bBxsOLycQ4tDc2EREMKtFc3TArHMmclEB3bS2SD1+A62JccDt5GDPBE7D8Zo0J+pGah7mjSHDhKG5uFw8q842/EYzJbsxCnDBlKkH57H4gmujj/ADJBZRiSdyoZgqgKWZ2PRVVQST16eVSKRBRgAADwAxVVcV51s5uOxd5OqQWMcvrscI1yx0FfLZc7+at5VUxgeTYYCsvZP3AecbW8yIJgzr7UbArIvxRgGH0rLmDlS2vVCzxhipBRwSsiMNwUdfWU5x0NRX7EWXF4VuDCysWYJNjuphoYqGV19bScahvggjIrDkLiMoku7GaRpns3RVmb2nikTUmrzZRkE+OxqLblvCFw31vd2cDwXCycRsXRoy6f95RCuDrGR3oxn1l9b3Gs+X+0q0CJDNclpQQil4Jkd87ICpTeQ7A6didwBnAe6gOd+D+kWUyrtIq95E3issfrxsP4wH31IcHHvIt0UdzpEbVk4jF6rRtGlwB0lt2cKdX5SFtanqMEdDTeKUeYbgX3BJmTczWhkUDxJj1Ab+/amHgl2JbaGQHIeJGB89Sg5pXe6ELuooopFKKKKKEIooooQiiiihCKKKKEKH5o5Whv4DFMD1yjrs8bjo6HwI+/xpW4bfkt+xfF0WRzjuJyMJcqvskH8WZfEZznceZsGormPlyG9hMUwOMhkdTh43HsujDcMD/SOhqxr8aXbfRQQubhXJVtBIJQJJJVyEeaWSUxgjBCd4x05GxxuarT/pGSKPQsHEgMpGOoX1N/qBTxynzBNHMeH3x/bKLqimxhbmIbax5ONtS/Oo/tk5UnvrWNbdWkdJA3dhkUHIxqJfBOASAAR7RPhWimdonaXnHVQchMXJPNSX9qsydRpWQeUmhWYfyhUnxXi0dvGZJW0qMDoSSxOFVVG7MTsFAJJr5u5U5nvOB3B7yF+6clXjkVlDY6tGSMZ6bjIIxnwxYHAe0Cz4hxKG5mm7gRQsiW8+yiYt+7K/sElGKYOGGNs1ZUUTmOLm5bwVAcn+TmlIlBuAVlk9ZLdAZJtGwGUTJJ8yBpXOM7ZMPx6+v7y3mht7LuVlRo+9uJ1RgGGNQRA56HoSDTDbXFpFlkeFe9JYtrXLt4nUTlvAe4YFZcQltZU0zPEyHfDOuP01jabG4CZKHIPG5LeZOEzpDrhtlkSSByysobSwYFQVfPrfOrCFUdbc3WnA726SERXME2ZIzAyF4nzgws32PLfbHQ5NNXZz2pNfmT0hUi9cBCNWkZwAhYjTqJIxvqYvgLhcnRNTvIMoGOqUEbKxZFyCM4261X/ZxN6GTwm4j0zR95JHL1W5jLklwT0Yahlcnp7jiwqSe0dO5az4gE1ehz5lIzkW8qlJDgAk6cq3wBrPGd29fqmPVOtJXJ+DxXi58e8thj4Qdf004Wt0kiK8bB0YBlZSCCD0II6ilPlEf9p8W8+9t//wCdamP3X/D7hB4TlSz2lFxwu7aN2R1iZgyEg4Xc7jfcAimaozmWzEtpcRMcK8Mqk+QKEE1W02IKlLNj2R8L7pdNud1GH7yTVgjzDeRrzleM2PEpOHiSV7c20c1usjFtGlykiKxGcbocZ2xSjwrtlulhixaQsioo/d2DEKoGc93gZxXVZdokN/xHh08KSxyBpYJI3TIMciZ1B1yuBIqjqD7qva50moXuBf5KpsjHe6dlb1FFFZ1aiiiihCKKKKEIooooQiiiihCKKKKEKC5u5XW9hChjFPGdcEy+1HIOh94PQjxHype4Hxe4u45vTLgWZtW7u4jiIU5C5MjSyDKxuCGXRjAHtnoH6qe7dOXwGguQWCSusE6gnS4GWhLDONiGGT5jyq1jrjSfl/fFK42F1jf8y8vqcMkt6Qfabvp+uM4aV8eXSo29HLdyRtJZsCvWOVFIByVI3XfpkYPkagY4wuwGB5DavWQHqM1zm9saT3QbfFcQ9qi/uYTOew+xulMlhf5U5I9iUD3ZUqRjpvvVX8W5Wa3uprd3UNE+jXghXbAIAPTOCDj31PfsWobXHqicdHiYo31Wue6S6xIDItwsuC4n3YkKFDaifaAA3z4Vvj7YL22a+xxvb6rTHXQyYvpKXpuDMsaS5BjbZmGcRv0Kv4jfx6GnHk/i0lgAyWsE0gJZZJJJDpyMZRPZU421AZI8aUreY2+WKPG2kKQRqjkHirDoQw6+RwRU6skcGl4pBJayYx62WgYj2G8ceGT5fV6qtqHNsCCPhvbjHPTr8VdKZNGuHj+4VgjtovvGzgPwlb9VEnbNdMCrcPiZSCCDNsR5EFelJxuE8WX84frrQ3FoR/hE/OH9BrkNrZicRjyP7rmDtCoOA30Kfux/mPN5dW4i9HiZFmjhEhdI21YfST0DFgdPhitd1z2eHcY4kPR3n7w27eq4XGIBvuN85+6t/ZbyDY3fDo57i3WWWR5dTsz74lYDo2BsB0rl7Suzm0sLM3VqjxukkQb8I7DuywUghifMCu4S03Ay4i22L+d12jrDLi11I/8AXl/+Pm/0ifqqF5q7Uri9t3t4bY2yyDS8rShm0H2goC+IyM58aUVvWb2Le5b4Qv8AqrfFBdsQE4feNnx7hwPqRiuV7Wq4iH9+a5pqKx2AxZQRBVVR0AA+Qq0+xGcHhYQYJimnQ+7L68fRhVbryxxRvZ4dJ/GdF/SatDsp5Snsbeb0nSsk0pk0K2oKNIGCemdj091FJDJEHGTc2580/Z8EsTnGQbp4ooorUusiiiihCKKKKELF3ABJOANyT4Cq4i7drNmOILspkhXESlWAOMjDZ394qW7X+JPDwmfuzpeTRECPKRwG/k6h86pqRlgi6bKAoAHtHoAB5k1XLL7MDu3JOOFiqqkw6Q0XJVr/APXhw8Y1C4XJwNUDbn3b0ycU5ztra1W5uGaFHAKq6kSEn8UR+1q93h44pB4ByxFwq0bifEV13IAKR9RFq2SNAdu8OwLeG+NgSUe+vJbuY3V2Q0h9lM+pEv2VB28sk+NPLLHEwOdv06nw8PFNNUiFmp+/RXLyb2l23EGaNQ8Mw3EUoAZk8GXwPvA3Hw3ptzXy3dcRiZ1CO/fKcoYQxdW/JK+Puq4uy/na7ucwXtvMsiLlZ2hdFkA+1lQFf7j7vGY7yM16beB+3VNTzmVt3NIVh0idtkGrg858UaJx7iJVH6CfrT3Vf9uV0F4RIud5ZIkX3nWG/Qpp4wC4XWg7KrUORWQrCMYAoeZV9ogfEgV5Mgkmy8SRcmyzxXuKhuISW8h3m0nzWTH6K1Q2hx+Cu2P74q3/ADrUKUabuJHxBWkUw03Jt8Qfqpx0B6gVG3PLsL76dJ/J2+7oawsRdvMYUMTsE1+tlcjOPDxyRUhcW95HkvaMwG+YnDfd1pg2SncAyQA8Zt6FaY6OqYNUWR4FQ9pwIwSau6iuF8Ul1Lt7ipAzTlwfmHhAwLnhq2xBHrGMSp1+0BnHxWll+PqozJHLF+/jIrZBxiB+jr8Dt+muoK+rGZGXHUfxhaG1NTEP8jLqZ5Y5/vIIDHaNb9yssugPExOGkZuquNt9hgbVKcZ7TpLyzmsri0bv5IiY2t8yAuhDKdHtKAwznJxtSzDEmdSYz46fEe/GxqX5Il08bsvyhOv/AKRP9FTBWumny3e56G4Csp6x8s2jgq/Lc5Rc+Q/RWde0VoXZRRRRQhFFFFCEUUUUIRRRRQhJ3a3wt5+FzCNdTxlJgvmI3DMPjpDVV3J9mt1xOyU4aMF59/Hu1yn8pgflX0Cwz1qieYuCycC4jBdIpex74spHWJZAVkiOB0AOpf3oHWhsXtHtPIvbyWeWIOe1/S6bO3JW9FtT1jF0hfy9htGfdq/opG5P5Obi1y6OzJZ25AkK+1I5/EB6AAdT5Y88i6eMcNg4nZPHqDxTJ6sikHB6q6nzBwflSL2SXYsGn4ZdkR3ffNKudlmVkUakY41eyTjrj4HDthDu/wAt4+/yQ6JrpA8qw+Cct29pGI7eFIlH2Rufix9Zj7yaksUUUhN8laF4apDtu5qje6htdQ7u2/DS+OZCPUTr1C5P8cU/do/P6cOgIQh7qT1Yo+pyfx2HXSPvOBVD2XBCztNcnvJWJY539YnJJ8zQ98cTC+Q77DlZKqdkTO8f3XiTzz+z+Bj8GIyxHuBrGTlnBDh9bDwlAYH4+OPnU7WEs6ruzBfiQK4gq5WutCLDoPudz5rz7aqQH/ELeFrrXw/i8EWFurGNR07yKMMnTqRjUPvqdHKnDrxNcQQHGzQnSVPwG2fiKXP2Zh/xqfI1Hyvba9ccwhk+3G2k/PGxpTBK92ppex3UaiPJdum7RdtNH6FNPCuVnsbnv3mD26xuCz7Mo2O/mNutQ/EuKy8Qk1Bnht09gKcMxH45/tt8ajrzjktzphuLiNoVOolcKXx0Dfp/sKmYpUxhWXHQYI6eHSnfHLCRLLZ0lrAgYA8tz6KK+u9mzRADlbLTmO6txiVRdR+ewkA+HRvp86hObGtbnE8LCNthNGRpYDoG0+OMgHHhU2TXNd8Mjl9tQff0P1paaojhmEttJ5I5+LVji7WfbTML+PKleTuFcJu2WC7gNrdEAJJHNII5vIrqYhW/Jxv4eVWFy92NwWl3Fcx3Fw5iLFUkKsPWQqRkKDjBqqDwxDGI2GVGwz92/mKbOU+02awxFelp7UYCzAZkiH5Y6unjndh7+g6sVayYnNj9f70Wqmro5jpOCrtFFc9hfxzRrJE6yRsMqykEEfEV0VeumiiiihCKKKKEIooooQiiiihCK5uI8OjnieKVA8bjSynoR/bxrpooQqG4xy/xDl+VpbOV2sWJJ9XvFj90if7xcdN/KuPj3Oy8Stwl7ZLK6g93cWsmCpP5Lg7dMqSR7hX0Iwz1pQ4l2S8MnkMj2qhz1MbyRg75zpRgM+/FX+2JIJ3+H/irc0/lKonh3OfFYExHPcjT0DFXUD/zAcfWt69qvGHYILvLHwVIP0hNvrVyL2KcLyD3DEfZM0pHz9apDjHZlw+4txAbdI1XOhogEdCfFWA8998g+IqwVA5A8lAa7qqNtbA62mmdpZ3OWkYknPuz9P8AlW6+uu7UEKWZmCqo6szHAH1qQ5h5RvuGylO6kvICC0csaMWCjwkwCFI8/HqPECEubW5eBbnXbxqoWZEEneSsVOV9SMMV3wTq048SK5H4OeacPlIIvvx8LLimimkmvLkJ24P2N3051Xdwtun+LhGp8eRbYA/nU2cP7D+GR4LxyTt4mWRt/iF0inqzulkjR1OVdQwPmCMg/fW6tzTo7rcfDC7bImMFmiyXI+zvhy9LG2+cSn9Irb/cFw//ACG1/wBBH/w1PUVOt/UqyyXJOzrhp62Nt8olH6BUVfdi/Cpd/RtB/wDDkkX7tWPup4oqNbuqLKqeJ9hKgZs7yaI/ZlxInwHQj76ReJcLurGZYLxFDOCY5IzlHC9cbAgjI6jxFfR5NU52tkXHEoIUlWN4IHcl0kZNUjAKjd2CUyFJ1EYG3mKrkhbMCHDNjlZKilZK04zwlSsbC3mu5TDZxmaQe02cRxg+Lt4eO3U4NZcG5dub+69EXu+7Qr39xDIGVU8VViPbO4A3O3TY19AcF4JDaQrDBGI416AfeSepJ8Sd6xQ9n+y70u/AXOpezbHVL5JZ7NOz08Mjk1TmR5sM6qNMSkfYXz8C3iANhinWvK9roFxJuV3LIoorzNQhe0Virg9DWVCEUUUUIRRXjOB1OK8WUHoQfnQhaeIWglieMlgHVlJUlWAYYyCNwR4Gqo4TxZ+CXMkNzNLLCvru7lnLRSEiOdQckFZAIHUbHvEbberb79ftD6ik3tM5Te6iSa3VXnh1AxsxAmgcYkhJBHXCkE9CvhnNWxEA2dsVBXAO2ENkx8Pu2T7RCKT7wpbNEXbfaYOuC8jYfiNDufhhsUiXHGrWA6JDxqJgPYxatj3BmXLAbjUdzivTxyDR3meN93jVr7m10489WjGPfSinqgbmNpHGSPsjU3qnKXtfllH7U4dMTnGq4KxKPftkn5VGXN9xW5z3t4sCkexapjH8dvW+hpVXnWw8bji/yWz/AFV12vFkvFMVjFfXLZ9Z7m4jhRM9CTAVJHu1CqJqPtI+5pYPgT6kWTh0fNyukctqn7rf3RJ6h7kr92c/fW3hXLMcCFIPR5EZiT38XfkZAGFIkUAbZwQ25rtXsdYKZ5LqKOcoSqW8SBCcdNTnU5J6sdzmtXDOJotvGt9wPvp1GHlENudZ+14YJAGfeKp/AVZF2VJJ57ot5EqfaM5atHBeJz8Hmt0FwZrOSRY5IpSuY9bAd5HjcBT+KNuu2+Rd4qlOOQemWr29jwSS2eVox3/dRoFCyK2dQ69COviaugzKuxYD4kCtfs5GMaJXanZzYDzsSkuCcLZRWr0pPtr9RWUcoboQfgc1CFnRRWmS8RThnUHyLAfpNCEkdq3NUtrHBBBKsMty5XvWx+DRRlmGdsnKgfHz3ChwnhAgDEXCymQhne4SKYlgMZDPuNvDJFNnPbyC7s7q3hS7WJZ45IhLGDplCYPrbH2W2+Fcy8UPtLy+2fA6bf8ATSz008rW+yk0jn3c+ZBUtc0bi6SX5d4YHOuZe9Y6ifSApLHO+FYAdTsBgZ2qSseXmjIktb66jHgBL3ifRsg/Ou+35Xub+4mkve84bCAno8MckONvayMb7gHcD2seFcnFuTJ7ZtUQgvozjPdyC1uc+GXhZVkA/KBPurK7s+pbbRUnV0IBH7J/aNO7VIwc38Wth6wgvkHn+Bk9249Q+PhXe3bOEAEvDr1W/IVHH5wYVAGxUf8Ay3jIPji5c/pc5qGTmqzLaBb8RLFtOPShnVnTjr1ztWmGnrvzaXen0wq3OZxhOsva3cOM2/DJmHnNKkX3YJrTxXtWMkLQmC4tJmUsz4VwkKjMroynGoD1Rke1InWoocPB68M4uPM+lsP94K84ZyzHd3Madx3FtlWlNzcrNNPpOpYV9diseoKzDxwPKromS6tUobp8L39T9lBI4Tb2W8mLaxNdMpSe6Ado9RIjQnKp625bBBZiSSc090tXS3KXquZUS28FLKB03GDvn4e7fGxm/wBlIv8AGx/nr+uh93G6AuqitMF4j50OrY66WBx9K3UilV9228HefhwKRiQQSrPIpbT+CSN9e/wPhvvtVe8tLHZy200IMcV9EbeRNTMFeZMxEk/l4GfI5q5efP72Xv8ABp/5pq+f0l7zu7XJHfWUJj36Sx6mT4ZAIz7gKV73tDHA4BNx1Fs48N/kgWyFwpyvriFutr+3fSGtf3U+2i6mbc6fAjHTxq6u028nhsbWCOQxNPJHbyOuMhDGdWD4E46iq15A4i895bSye2/EXZtsesbbfarJ7Y/3Ow/h0X+o9XFzm6he9i62Sdtt+Ao/hVPbcntLDNcQ8OVreFpAXNywJEXtHTq8h4CnDkbizLbXtsrMbb0E3MSscmLvFYMgPUr47/01Nckf3hvf319/tVEdklsslwyOAyPw2BWU9CC2CPpStPu3J8yeB1O6FXlrwyApERbpIui3Mz984KtM+jGkNjIPhWwWNt3zI1qiRd5cRCTvpPaiTV0Le9frVr9oXKFpZWQa2gSIvcWqsVzuBMCBua5OzPle2vIrz0mFJtF9OF1jplUzjHwH0qb3Ju53u9TvffeyM2S3zpwV34Rwm67tZYbe3CyKzlSTJoVMY36jwqGl5SDi7kgsomgtCdbNPKGwE1nA1b7Va/a5ZJDwOSONQkaG3VVHQKJkwBSEnML20XFLb0W4kN1rCSIvqjVDoyc9dznapL7vFzYWPJHI8RsjhNHY5OyTTW6M3oxghuI42Oru2kLBgpO+DjOPPJ8TXN228D1XFpcPEskGRAwLkENI/qnCkHYA1s7JfVvpUPtJZW6uPssHb1TjxwRU/wBsa/tKE+V3bn+Xj+mqonO0Ak5I3+W6k7qmpOCp3U1yLKH0aG47h3M0gbVqAzjV0wy1anYVEi294sWO7F2+nByNOhMYOTnbxpL4Jx82gms7i0huILm91ktMm3eOoX1BknGkHfG9XjwfgMFqpS3iSJWOohBgE4xn6AVYNPswQSbgWzccZ3OUvKkKprtL5e/7WjllhikguVWIFiSytGjMdvfsM+6rlqu+1b934d/npf5k1U82jdb9J+l0yqy34DI1kt8bK09FZ1XIZ9YBl7rp++q1+yGZxDc25dnjtp+7i1HJVCitoz4gEnFKtmP/APIR/wCcX/3Cmfsm9viP8JH8ytS7uyaRtY8k7EdVPF1EduHDi03D5O7jlQyPCVfPWXSQcDyCsc+G1IUnCo55bZLSCFC908eskjeJ8rv0wygnGOtPfa5xZfTrdSTi1t57lh4Et6ifPY/UUgWfDpbBMN6zw+h8QUY333devgBg+eD51DgdbX3tp0/A6iRt4YUeC+mq+bm5RKz3trOkQmT145VJ1apSSnrbfkjGB1NfR8MgZQw6EAj4GqJ7TpzHf8RZfaWK0YH3hhih4eY3NYbHH/YIFrpo4nz60nL6yja5nxaY8ROSUfzxsGcfEUo8r8uAcXsobeOLEKLcSSdHYKxRt+h3IOMdfGl+e4ZHadSfRtBu0Qex6S6iLf36j91N3ZKf+0rYnqeGf74f2+dMHXe1zdrOuP8AURsf9ttvFRwmTt14XI9nFOiRuts5d1kzgqwCjYYzuRtkVWdzwd29MeC1s+5s1jZ9atqw6atsHB8fLwq6+1hc8HvP83/tiqkXmeTh8l4wS1njuEh1xTOCcJF00ZychjsfDFM0t1NDuh58W+u6CmnsSMXpl8YdOgx2xwnsg6W1AfPNXBUZwThUESB4YIojIqlu7RVztkA4G4GTjPnUnQ4i+PVAUDz5/ey9/g0/801Ubwnl43MbPGP2xbWFtPCcn2kkJYYyM6lBHzFWf23yleGdTgzRBgH0FlOdS58cjw3+6qs5R4/EOJWb49HjjxHIzzrpMSo2A3QH1j1Puq2OJ7mhzWkjvX8tvmoJUvyzbKt5ZSJ+5z3omTHgHtjkfEMGFPPbN+5WP8Oi/wBR6r2w4lFb8VggEsJtIbtpo5lkTQInViFyDj1SxHyp87ReJ2d9bIIeI2izQyrPHqmTSzoCAp9bYHV1qqOlljboeP1WPgcD7XU6hx4LVyR/eO+/f336DUX2MH9t/wD663/1zVYycXT1x3Eih2Yui3ZCFifW9UDB/VVkdlPFLWF5Lq4uraDVGsEVuZlLJEjZDOSepNWGCRoBLT6dAOCeigEFOXa6P2gv8Jtv55a4exg/gr/+Hzf6qUndsPNMMtzavDMlxEikskdwAutXDKWAyNveN64+yfmqKPiU8ksi20DwuSsk4KmZpEOd8DOA3hsBTill97Sbad/G/wCynUNlZHbW2ODzn8qH+eSqmveEs37IXaSSa7SWJlQMdBU4LZHXp5VP9tnM1vcNadxMlxEveiWOOcAEnQU1aT4EE5x4e+lXgHGYZ7qczFbZZ7edHYzZVnZQF2xgEeVPHTSGztNxZ3HUj7DhQXABWn2Qsgm4jGFw4mSXVjcpLHlRnxAIf61J9r3/AHBPdc2386Kp3kTm1RxKzklPcBBollMpCuixMF1KcDqfM9aZO2Hmq3muLN4JUuEjDl0jmAGsMpQnGeh36eBqptLMLMLc2+gsPOykuG6OVbWzhtb6+urUXDw37KmMahqZNGMkDZmzVp8mc5rxBZiIXhMMndsrlSc6c/in3182zccidmY25yz94wF2QC2c5xpx1q0eyHnW2jju3uZooGln1hGkHTQOnmKd0E2m72EYHngWwSo1C6uSq77Vz+G4d/npf5k1P/8AWTw3/LYPzxVPdo/NMB4qtzAY7lRFGEYTABXBbOw6nBHWqfw8kjXNa3Nj645t1U6gFO25xyig/wDFH/uNM/ZQfX4j/CV/mUqiV4tCCD6KPVbUB6U5GQc5wT/bNWPwjjVtFwi/El7A13dpI/do3sMY9KRg+JwBn3/Uu+lm1glpGLcXuSOATtZAcLKM574nHNdcQd2YI0kVojRqHP4NcsMZ8TnPyrgS8767HpMly0s0LW699AsY0YJA2I6N7vGls8ZR4YoBEsYWQMH74nDEjUxyPEfSnntZ5rtpr20mgeO5WJG2WTSFcOGUk/T44qXUUpa4EOBde3u8ABvXp1CXUN1anZhxXv8AhdsScuid0+eoeM6Dn83PzqrO1kj03iON/wBr23TzDV72Rc2WsN3dSztHarKibGTUGfWxYjy69PCky44rGj3Q7qKVZZJMv3xGpO8LLgD5HI605pZSDZpv3Tb5gnPhZGoJublQenPw4jNnEsl6rFyMwmP1EyNyBM2M58K7+yVx+yFqScZ4cQPj3o2qOHFLP+5sQd9D6ZpAKa/WKC7MunPvBJx5ml3hfG43urLUkMKwTRHWZidMaOGYEHr069c07qV5eNLcXdq23ta+/J6KNXVXz2qEfsRebj9yP6RVY8spbLLxWa5t4rjuILeREkC74hJIBYHGcLuB5V39s3NNneQW4hmin7ubU6CQrlShHX47bb71Xl1ewzyapIINTYBJunUbAAZxt0A+lVx08wIeGkixGPi3qR0TEjZXvyBz+9/JJC9r6MYo43A70PlX6dFGNsU71UXZIGkurqQSQZMMKARSd5pCEgE7Dwq3BVDwQcixsLhSFWfb/EW4dCo8buMfWOQf00sR9mtkB+5k48TI+/8AKps7dmxYQn/7uH/Veue7uhHGzt0QFj8hmuF25V1ELYWQvLb6tjbkLTTsa4nUFUPEbnh8croto7KjFdXfOM42Ox99d/LsPD7qbuhaOpKs2e9Yj1d/BhilS+vkkuGkEehC4bu8522yM+/f60/cscRtRDcXMNv3JiUgnVnIxqwPLcD7q7PaEbqWlaW+01EAX1nDjYZF1RH3ncKI18OF33HorkCTu9YkbdtWnoT0zUpzLwrhtkBqhLSN7KK75I8/a2Hv91LXIdr3t8hYk6A0hJ8x0P5xBrRd3Qvb15HJEWWY+OmFN8D4j72pZKN34oM9q/Sxgc/vHJzYDPNrqQ4Bt7bnC6bDifD2kAlszGhPtiV2xnzG21N/MHLFha27zGDUBjAEjjUSQAM59/XypHvJrOaZdCTxIdKlFVD44z7XU7edS/aHzDrf0VVwsJUls+02jy8hn61XPSyy1ULYS9gOXgk4AI8VLHBrTcA9F08NXh8lrLObTT3PVTIxySNgDnxOBuK54b3h7W0sos8PGUXQWOGL5xhs+GCelLzccPogtQgUa9bvndzvgEY8PV8fxBVg8g8uo1h+GjVhKxfDDOwOlf0Z+dLXxCgidNM5+XgNGo30j585Qw6zYAbJMHMNp/8AT0/0zf8ADUzYXFk9pNcNZqvdEKF1sdROMb423PlUFa2yXPElSNVWJptlHTu13O3vVSfnU/2iiK3ijtoVEYZjKyrsNvVGfPJz+aK0VDInTw00eoOfZx7zsDc89FDLgFx4XdypaWV3HI5tFj7sjO5I6Z+79VRfBOLWE04jazVA50o2rO/hqG2M7dM7mulP2pwXI2kuPf17zp/6YpDiZkZXGRg5U42yp8PgaShoRUmdwe4C+lneduNzvlS9+nTj4p/a7sBeG29DBGsRhxv6x26bYGfHNb0Wza/9EWyVgDhnz0IXJ28h069fCoLs+tDccQ7xgToDyMfDUTgfexI+FWPwHlFLaSWbUzySk5L4yATnA+f6BXJ7UkhoJHQue4uDB+Y+8ed9h0VsTXPF7c+ij+N8vWVtBJM1vHhFzjpk5wo+ZwKWOXb+zuO912UcYijMhYHIwOoOQME+HXoake1rimI44Bn1yXby0r0B/jHP8WseQuFxpw+aWYArJqLZH+DQEYPu9r60tOHN7M/EzOcXOcA3vO626/FTIAZdLRgJYn5lts+rw+IDw1Mc/cNqn+Vbuxu37p7SOOXGQOqtjrg+eN8fGkrhvEVjn71owyZYmMYwQQcJv4Zx8hU3yBw15bxZQMJEWY46AkEBAfn9BXoO0aKKOmeRqbZtw7Ud/wBNuVmjcS4cqa5xmtLORI0s4XYrqbORgZIUbeJwTXbo4etml1NbRxhwMJpySxzgDzzjOfI5pK45cG9v20nOuQRoeu2dIPw6t86eO0bgxazQxj1YMEj8jTpz8tvlmuVLCIRSwyyODn+8dTtjxbjOPkrQb6nAY4ShNzPb59WwgC+8nOPkP10zcVWzhsI7n0SLXKE0oR4uM9dugBqF5D4fa3RaGePU6+urAsNS5AIJB3wcY/fHyrk5644ZZzAoCwwEooGdyAASfhjA91bZKdkta2liDm6MvJcct4tnlKDZhcbZ2UzBeWpsHuWsYgyvoC42YkgZz1xv7/ZNSnKFnaX0TubOJCradhkHbO2w86r2fjjvbx2+FESMW2zlmOdzv7zVtdn/AA3ubGPbBkHeNt4t0+i6R8qwdtQmhpXPLiHuedPedhvmrIP8jwLcLf2L8PWDifEIkzpREC532LZxnxxnFXNVRdln9+uJD8iP/Zq3a6Ye6RjHu3LW3/4hUWsSFWXb/Jp4bEfK6jP0SSozme4CWU5I1ARvt4HIxv7s4+lMnbLy5Pe2CxW0ZkkEyOVBUeqEcE5YgdSKQo+H8whQvoaHAxkmPJ+OJgKxdoUElWIXxkdwm4JtyFZHIG6geUm9nfLqXUrmVdcaKBjfGpjt0x0AP1pj56tY7Ow7qBAglkAbGfIsSSdznSB8K7YeG8eTOmwiXO5xoGT8pq9uOH8edcPw+Jh5HQR9DLU1ENdNWtqHadAIOjX0/nKlro2s0jfrZQ/ZXw/8HPKfxiIwfcBk4/OH0pKurWWzlkjdcEqyHUNmU/jL9xBqzLbhvHYxpTh0SjyXuwM+eBLXkvC+Pt7VhEfj3Z/31aIDWsqZZnNaWvtjUBttwlOgtAvt4Jb7PuUzJIJ5kPdpvGGB9Z/BseQ+81F8ftvSOKvGo9qVUx02AAZvoC1Pi2XMA/8AgY/qn9dWJ4Zx7OfQItXn6mfr31K3/wCh+JfUPDSS3SBrAt++yn/HpDb+iQObLFPTWggQJgoigeLMAcnx/Gx8BVp8Wf0Swfu/8HCQu3iFwDt79/lUUeFce1Bv2Ph1DofweR8D32fKtptOYP8AIY/qn9dWOtpKyqbC1wbZm/fGT1TsdGzVnfwSp2VcP13Dy+EaADbbLn+gA/WuPnJHuOKGIgjLRxLsc6dskee5Y06x8N4+udNhEM+Rj/rqDw3mAnPoMWR74/66tWit/Guq9LblukDWMJbs0Bt/RLnalIU9HiAIjVSemxPsgZ8wAfrUXzPwVobOyOkgaX1kjozkPg/Uj5U7PwvmA9bKI/Exf11eycJ5gIwbKIj3mL+uqaWOtp2RMaGWYST3x3rpXFjrkn0XL2TcNC27zeMj4H71Nh95an2k2HhXMCjC2UQHkDF/XVtXhvMRP/dYh7y0f9EtcPtDsOsrKh9QSwajtqC0xVDI2huUh9oAll4g40t1SOPY7jTnY9D6xY0384WzW/DBDGrNskRKjOFHtE489OP41drcB5g/yeD85P6ytn9z/MB/wNv+cn/HXVkpat7YG2YGxcat1nD2DVvlVb/c2/oRucHAk06cfidNfn7W3304cpcdZuHTxxr+GgRsBV3bIOg7dTnOfHYVPXHKHHpEKPDbFWBBBZdwRj7Xvrn4V2f8at10w29qgPUhlyfiS2TWurjqKyAsl06g67e9gDolaWtdcdEo9nHBma71spAiUncEes3qjr8WPyqP4/xmcXszanQ63UKc40j1R6p2IK+7xqyxyxx//F2/5y/8VeHlPjx6xW31T9dM0VLqt1RIxhu2wGrb0RdmjSCUo9mPAZRMZ2RljCFQWGCzEg7DxAAO/mRXDLwp7nirB4nCGclsocFE89sYIX55p+/uX5g+xbfnL+ugcr8wfYtvzl/XVBZXe3kn7l3N0jvbDhNePSBlV5x3hDT8RMSxlELqg0pgBRjLbDH2jmrWm4kkOlMHoOngB/yBPwFRn9y3MH2Lb85f11rn5K44+C0dqT03YdPLruPcayVvZ9TWtjZKWhrBbDtz1TxyMjuRdSPZe+eOcQ/zSf7H66t+qs7KuQ76yvJ57zSe9jxqDhiX1g9ANhgH7qtOuqWCMNZe9mtGPAAKi9zdFFFFKhFFFFCEUUUUIRRRRQhFFFFCEUUUUIRRRRQhFFFFCEUUUUIRRRRQhFFFFCEUUUUIRRRRQhFFFFCF/9k="/>
          <p:cNvSpPr>
            <a:spLocks noChangeAspect="1" noChangeArrowheads="1"/>
          </p:cNvSpPr>
          <p:nvPr/>
        </p:nvSpPr>
        <p:spPr bwMode="auto">
          <a:xfrm>
            <a:off x="793749" y="72707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46149" y="879474"/>
            <a:ext cx="3759194" cy="3878263"/>
          </a:xfrm>
          <a:prstGeom prst="rect">
            <a:avLst/>
          </a:prstGeom>
        </p:spPr>
      </p:pic>
      <p:pic>
        <p:nvPicPr>
          <p:cNvPr id="6" name="Picture 5"/>
          <p:cNvPicPr>
            <a:picLocks noChangeAspect="1"/>
          </p:cNvPicPr>
          <p:nvPr/>
        </p:nvPicPr>
        <p:blipFill>
          <a:blip r:embed="rId3"/>
          <a:stretch>
            <a:fillRect/>
          </a:stretch>
        </p:blipFill>
        <p:spPr>
          <a:xfrm>
            <a:off x="5222363" y="1204117"/>
            <a:ext cx="6345750" cy="3553620"/>
          </a:xfrm>
          <a:prstGeom prst="rect">
            <a:avLst/>
          </a:prstGeom>
        </p:spPr>
      </p:pic>
      <p:sp>
        <p:nvSpPr>
          <p:cNvPr id="7" name="TextBox 6"/>
          <p:cNvSpPr txBox="1"/>
          <p:nvPr/>
        </p:nvSpPr>
        <p:spPr>
          <a:xfrm>
            <a:off x="1257300" y="5472113"/>
            <a:ext cx="9272588" cy="923330"/>
          </a:xfrm>
          <a:prstGeom prst="rect">
            <a:avLst/>
          </a:prstGeom>
          <a:noFill/>
        </p:spPr>
        <p:txBody>
          <a:bodyPr wrap="square" rtlCol="0">
            <a:spAutoFit/>
          </a:bodyPr>
          <a:lstStyle/>
          <a:p>
            <a:r>
              <a:rPr lang="en-US" sz="5400" dirty="0" smtClean="0">
                <a:latin typeface="Rockwell Condensed" panose="02060603050405020104" pitchFamily="18" charset="0"/>
              </a:rPr>
              <a:t>Is this discriminatory?</a:t>
            </a:r>
            <a:endParaRPr lang="en-US" sz="5400" dirty="0">
              <a:latin typeface="Rockwell Condensed" panose="02060603050405020104" pitchFamily="18" charset="0"/>
            </a:endParaRPr>
          </a:p>
        </p:txBody>
      </p:sp>
    </p:spTree>
    <p:extLst>
      <p:ext uri="{BB962C8B-B14F-4D97-AF65-F5344CB8AC3E}">
        <p14:creationId xmlns:p14="http://schemas.microsoft.com/office/powerpoint/2010/main" val="370615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214813" cy="4214813"/>
          </a:xfrm>
          <a:prstGeom prst="rect">
            <a:avLst/>
          </a:prstGeom>
        </p:spPr>
      </p:pic>
      <p:pic>
        <p:nvPicPr>
          <p:cNvPr id="3" name="Picture 2"/>
          <p:cNvPicPr>
            <a:picLocks noChangeAspect="1"/>
          </p:cNvPicPr>
          <p:nvPr/>
        </p:nvPicPr>
        <p:blipFill>
          <a:blip r:embed="rId3"/>
          <a:stretch>
            <a:fillRect/>
          </a:stretch>
        </p:blipFill>
        <p:spPr>
          <a:xfrm>
            <a:off x="6287174" y="302417"/>
            <a:ext cx="5642889" cy="4226720"/>
          </a:xfrm>
          <a:prstGeom prst="rect">
            <a:avLst/>
          </a:prstGeom>
        </p:spPr>
      </p:pic>
      <p:pic>
        <p:nvPicPr>
          <p:cNvPr id="4" name="Picture 3"/>
          <p:cNvPicPr>
            <a:picLocks noChangeAspect="1"/>
          </p:cNvPicPr>
          <p:nvPr/>
        </p:nvPicPr>
        <p:blipFill>
          <a:blip r:embed="rId4"/>
          <a:stretch>
            <a:fillRect/>
          </a:stretch>
        </p:blipFill>
        <p:spPr>
          <a:xfrm>
            <a:off x="2565399" y="2900364"/>
            <a:ext cx="5968894" cy="3957636"/>
          </a:xfrm>
          <a:prstGeom prst="rect">
            <a:avLst/>
          </a:prstGeom>
        </p:spPr>
      </p:pic>
      <p:sp>
        <p:nvSpPr>
          <p:cNvPr id="6" name="TextBox 5"/>
          <p:cNvSpPr txBox="1"/>
          <p:nvPr/>
        </p:nvSpPr>
        <p:spPr>
          <a:xfrm>
            <a:off x="342900" y="4529137"/>
            <a:ext cx="2222499" cy="1015663"/>
          </a:xfrm>
          <a:prstGeom prst="rect">
            <a:avLst/>
          </a:prstGeom>
          <a:noFill/>
        </p:spPr>
        <p:txBody>
          <a:bodyPr wrap="square" rtlCol="0">
            <a:spAutoFit/>
          </a:bodyPr>
          <a:lstStyle/>
          <a:p>
            <a:r>
              <a:rPr lang="en-US" sz="6000" dirty="0" smtClean="0">
                <a:latin typeface="Rockwell Condensed" panose="02060603050405020104" pitchFamily="18" charset="0"/>
              </a:rPr>
              <a:t>Or this?</a:t>
            </a:r>
            <a:endParaRPr lang="en-US" sz="6000" dirty="0">
              <a:latin typeface="Rockwell Condensed" panose="02060603050405020104" pitchFamily="18" charset="0"/>
            </a:endParaRPr>
          </a:p>
        </p:txBody>
      </p:sp>
      <p:sp>
        <p:nvSpPr>
          <p:cNvPr id="5" name="TextBox 4"/>
          <p:cNvSpPr txBox="1"/>
          <p:nvPr/>
        </p:nvSpPr>
        <p:spPr>
          <a:xfrm>
            <a:off x="9108618" y="5360134"/>
            <a:ext cx="2460978" cy="1107996"/>
          </a:xfrm>
          <a:prstGeom prst="rect">
            <a:avLst/>
          </a:prstGeom>
          <a:noFill/>
        </p:spPr>
        <p:txBody>
          <a:bodyPr wrap="square" rtlCol="0">
            <a:spAutoFit/>
          </a:bodyPr>
          <a:lstStyle/>
          <a:p>
            <a:r>
              <a:rPr lang="en-US" sz="6600" dirty="0" smtClean="0">
                <a:latin typeface="Rockwell Condensed" panose="02060603050405020104" pitchFamily="18" charset="0"/>
              </a:rPr>
              <a:t>Why?</a:t>
            </a:r>
            <a:endParaRPr lang="en-US" sz="6600" dirty="0">
              <a:latin typeface="Rockwell Condensed" panose="02060603050405020104" pitchFamily="18" charset="0"/>
            </a:endParaRPr>
          </a:p>
        </p:txBody>
      </p:sp>
    </p:spTree>
    <p:extLst>
      <p:ext uri="{BB962C8B-B14F-4D97-AF65-F5344CB8AC3E}">
        <p14:creationId xmlns:p14="http://schemas.microsoft.com/office/powerpoint/2010/main" val="225984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890" y="400049"/>
            <a:ext cx="8138921" cy="4857751"/>
          </a:xfrm>
          <a:prstGeom prst="rect">
            <a:avLst/>
          </a:prstGeom>
        </p:spPr>
      </p:pic>
      <p:pic>
        <p:nvPicPr>
          <p:cNvPr id="3" name="Picture 2"/>
          <p:cNvPicPr>
            <a:picLocks noChangeAspect="1"/>
          </p:cNvPicPr>
          <p:nvPr/>
        </p:nvPicPr>
        <p:blipFill>
          <a:blip r:embed="rId3"/>
          <a:stretch>
            <a:fillRect/>
          </a:stretch>
        </p:blipFill>
        <p:spPr>
          <a:xfrm>
            <a:off x="7139254" y="3033712"/>
            <a:ext cx="3567113" cy="3567113"/>
          </a:xfrm>
          <a:prstGeom prst="rect">
            <a:avLst/>
          </a:prstGeom>
        </p:spPr>
      </p:pic>
      <p:sp>
        <p:nvSpPr>
          <p:cNvPr id="4" name="TextBox 3"/>
          <p:cNvSpPr txBox="1"/>
          <p:nvPr/>
        </p:nvSpPr>
        <p:spPr>
          <a:xfrm>
            <a:off x="528638" y="5643563"/>
            <a:ext cx="5586412" cy="923330"/>
          </a:xfrm>
          <a:prstGeom prst="rect">
            <a:avLst/>
          </a:prstGeom>
          <a:noFill/>
        </p:spPr>
        <p:txBody>
          <a:bodyPr wrap="square" rtlCol="0">
            <a:spAutoFit/>
          </a:bodyPr>
          <a:lstStyle/>
          <a:p>
            <a:r>
              <a:rPr lang="en-US" sz="5400" dirty="0" smtClean="0">
                <a:latin typeface="Rockwell Condensed" panose="02060603050405020104" pitchFamily="18" charset="0"/>
              </a:rPr>
              <a:t>And what about this?</a:t>
            </a:r>
            <a:endParaRPr lang="en-US" sz="5400" dirty="0">
              <a:latin typeface="Rockwell Condensed" panose="02060603050405020104" pitchFamily="18" charset="0"/>
            </a:endParaRPr>
          </a:p>
        </p:txBody>
      </p:sp>
    </p:spTree>
    <p:extLst>
      <p:ext uri="{BB962C8B-B14F-4D97-AF65-F5344CB8AC3E}">
        <p14:creationId xmlns:p14="http://schemas.microsoft.com/office/powerpoint/2010/main" val="265225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62" y="714375"/>
            <a:ext cx="4727482" cy="4500563"/>
          </a:xfrm>
          <a:prstGeom prst="rect">
            <a:avLst/>
          </a:prstGeom>
        </p:spPr>
      </p:pic>
      <p:pic>
        <p:nvPicPr>
          <p:cNvPr id="3" name="Picture 2"/>
          <p:cNvPicPr>
            <a:picLocks noChangeAspect="1"/>
          </p:cNvPicPr>
          <p:nvPr/>
        </p:nvPicPr>
        <p:blipFill>
          <a:blip r:embed="rId3"/>
          <a:stretch>
            <a:fillRect/>
          </a:stretch>
        </p:blipFill>
        <p:spPr>
          <a:xfrm>
            <a:off x="6415087" y="137569"/>
            <a:ext cx="5191125" cy="5749920"/>
          </a:xfrm>
          <a:prstGeom prst="rect">
            <a:avLst/>
          </a:prstGeom>
        </p:spPr>
      </p:pic>
      <p:sp>
        <p:nvSpPr>
          <p:cNvPr id="4" name="TextBox 3"/>
          <p:cNvSpPr txBox="1"/>
          <p:nvPr/>
        </p:nvSpPr>
        <p:spPr>
          <a:xfrm>
            <a:off x="307881" y="5486399"/>
            <a:ext cx="4943475" cy="923330"/>
          </a:xfrm>
          <a:prstGeom prst="rect">
            <a:avLst/>
          </a:prstGeom>
          <a:noFill/>
        </p:spPr>
        <p:txBody>
          <a:bodyPr wrap="square" rtlCol="0">
            <a:spAutoFit/>
          </a:bodyPr>
          <a:lstStyle/>
          <a:p>
            <a:r>
              <a:rPr lang="en-US" sz="5400" dirty="0" smtClean="0">
                <a:latin typeface="Rockwell Condensed" panose="02060603050405020104" pitchFamily="18" charset="0"/>
              </a:rPr>
              <a:t>What’s the solution?</a:t>
            </a:r>
            <a:endParaRPr lang="en-US" sz="5400" dirty="0">
              <a:latin typeface="Rockwell Condensed" panose="02060603050405020104" pitchFamily="18" charset="0"/>
            </a:endParaRPr>
          </a:p>
        </p:txBody>
      </p:sp>
      <p:sp>
        <p:nvSpPr>
          <p:cNvPr id="5" name="TextBox 4"/>
          <p:cNvSpPr txBox="1"/>
          <p:nvPr/>
        </p:nvSpPr>
        <p:spPr>
          <a:xfrm>
            <a:off x="6757987" y="6040397"/>
            <a:ext cx="5191125" cy="369332"/>
          </a:xfrm>
          <a:prstGeom prst="rect">
            <a:avLst/>
          </a:prstGeom>
          <a:noFill/>
        </p:spPr>
        <p:txBody>
          <a:bodyPr wrap="square" rtlCol="0">
            <a:spAutoFit/>
          </a:bodyPr>
          <a:lstStyle/>
          <a:p>
            <a:r>
              <a:rPr lang="en-US" dirty="0" smtClean="0"/>
              <a:t>University of Idaho Vandal</a:t>
            </a:r>
            <a:endParaRPr lang="en-US" dirty="0"/>
          </a:p>
        </p:txBody>
      </p:sp>
    </p:spTree>
    <p:extLst>
      <p:ext uri="{BB962C8B-B14F-4D97-AF65-F5344CB8AC3E}">
        <p14:creationId xmlns:p14="http://schemas.microsoft.com/office/powerpoint/2010/main" val="3635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223" y="1162755"/>
            <a:ext cx="9640710" cy="4770537"/>
          </a:xfrm>
          <a:prstGeom prst="rect">
            <a:avLst/>
          </a:prstGeom>
          <a:noFill/>
        </p:spPr>
        <p:txBody>
          <a:bodyPr wrap="square" rtlCol="0">
            <a:spAutoFit/>
          </a:bodyPr>
          <a:lstStyle/>
          <a:p>
            <a:r>
              <a:rPr lang="en-US" sz="2800" dirty="0" smtClean="0">
                <a:latin typeface="Rockwell Extra Bold" panose="02060903040505020403" pitchFamily="18" charset="0"/>
              </a:rPr>
              <a:t>KEY WORDS WE WILL DEFINE THROUGHOUT YEAR:</a:t>
            </a:r>
          </a:p>
          <a:p>
            <a:endParaRPr lang="en-US" sz="2800" dirty="0">
              <a:latin typeface="Rockwell Extra Bold" panose="02060903040505020403" pitchFamily="18" charset="0"/>
            </a:endParaRPr>
          </a:p>
          <a:p>
            <a:r>
              <a:rPr lang="en-US" sz="2800" dirty="0" smtClean="0">
                <a:latin typeface="Rockwell Extra Bold" panose="02060903040505020403" pitchFamily="18" charset="0"/>
              </a:rPr>
              <a:t>ETHNICITY						EQUALITY</a:t>
            </a:r>
          </a:p>
          <a:p>
            <a:endParaRPr lang="en-US" sz="2800" dirty="0">
              <a:latin typeface="Rockwell Extra Bold" panose="02060903040505020403" pitchFamily="18" charset="0"/>
            </a:endParaRPr>
          </a:p>
          <a:p>
            <a:r>
              <a:rPr lang="en-US" sz="2800" dirty="0" smtClean="0">
                <a:latin typeface="Rockwell Extra Bold" panose="02060903040505020403" pitchFamily="18" charset="0"/>
              </a:rPr>
              <a:t>RACE									PERCEPTION</a:t>
            </a:r>
          </a:p>
          <a:p>
            <a:endParaRPr lang="en-US" sz="2800" dirty="0">
              <a:latin typeface="Rockwell Extra Bold" panose="02060903040505020403" pitchFamily="18" charset="0"/>
            </a:endParaRPr>
          </a:p>
          <a:p>
            <a:r>
              <a:rPr lang="en-US" sz="2800" dirty="0" smtClean="0">
                <a:latin typeface="Rockwell Extra Bold" panose="02060903040505020403" pitchFamily="18" charset="0"/>
              </a:rPr>
              <a:t>RACISM								PERSPECTIVE</a:t>
            </a:r>
          </a:p>
          <a:p>
            <a:endParaRPr lang="en-US" sz="2800" dirty="0">
              <a:latin typeface="Rockwell Extra Bold" panose="02060903040505020403" pitchFamily="18" charset="0"/>
            </a:endParaRPr>
          </a:p>
          <a:p>
            <a:r>
              <a:rPr lang="en-US" sz="2800" dirty="0" smtClean="0">
                <a:latin typeface="Rockwell Extra Bold" panose="02060903040505020403" pitchFamily="18" charset="0"/>
              </a:rPr>
              <a:t>DISCRIMINATION				STEREOTYPE</a:t>
            </a:r>
          </a:p>
          <a:p>
            <a:endParaRPr lang="en-US" sz="2400" dirty="0">
              <a:latin typeface="Rockwell Extra Bold" panose="02060903040505020403" pitchFamily="18" charset="0"/>
            </a:endParaRPr>
          </a:p>
        </p:txBody>
      </p:sp>
    </p:spTree>
    <p:extLst>
      <p:ext uri="{BB962C8B-B14F-4D97-AF65-F5344CB8AC3E}">
        <p14:creationId xmlns:p14="http://schemas.microsoft.com/office/powerpoint/2010/main" val="775087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178" y="824090"/>
            <a:ext cx="9392356" cy="369332"/>
          </a:xfrm>
          <a:prstGeom prst="rect">
            <a:avLst/>
          </a:prstGeom>
          <a:noFill/>
        </p:spPr>
        <p:txBody>
          <a:bodyPr wrap="square" rtlCol="0">
            <a:spAutoFit/>
          </a:bodyPr>
          <a:lstStyle/>
          <a:p>
            <a:r>
              <a:rPr lang="en-US"/>
              <a:t>http://www.indianmascots.com/</a:t>
            </a:r>
            <a:endParaRPr lang="en-US" dirty="0"/>
          </a:p>
        </p:txBody>
      </p:sp>
      <p:sp>
        <p:nvSpPr>
          <p:cNvPr id="4" name="TextBox 3"/>
          <p:cNvSpPr txBox="1"/>
          <p:nvPr/>
        </p:nvSpPr>
        <p:spPr>
          <a:xfrm>
            <a:off x="632178" y="1941689"/>
            <a:ext cx="8060266" cy="1754326"/>
          </a:xfrm>
          <a:prstGeom prst="rect">
            <a:avLst/>
          </a:prstGeom>
          <a:noFill/>
        </p:spPr>
        <p:txBody>
          <a:bodyPr wrap="square" rtlCol="0">
            <a:spAutoFit/>
          </a:bodyPr>
          <a:lstStyle/>
          <a:p>
            <a:r>
              <a:rPr lang="en-US" dirty="0" smtClean="0"/>
              <a:t>Currently in Wisconsin, a mascot bill is on the table and supported by the Governor.  It would make it okay for schools to continue to use their Native American mascots.</a:t>
            </a:r>
          </a:p>
          <a:p>
            <a:endParaRPr lang="en-US" dirty="0" smtClean="0"/>
          </a:p>
          <a:p>
            <a:endParaRPr lang="en-US" dirty="0" smtClean="0"/>
          </a:p>
          <a:p>
            <a:r>
              <a:rPr lang="en-US" dirty="0"/>
              <a:t>http://www.startribune.com/politics/national/232260011.html</a:t>
            </a:r>
          </a:p>
        </p:txBody>
      </p:sp>
    </p:spTree>
    <p:extLst>
      <p:ext uri="{BB962C8B-B14F-4D97-AF65-F5344CB8AC3E}">
        <p14:creationId xmlns:p14="http://schemas.microsoft.com/office/powerpoint/2010/main" val="195508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Rockwell Condensed" panose="02060603050405020104" pitchFamily="18" charset="0"/>
              </a:rPr>
              <a:t>Essential Questions: Is it ever okay to use a particular depiction of a race or ethnicity in propaganda?  Why or why not?  When? </a:t>
            </a:r>
            <a:br>
              <a:rPr lang="en-US" sz="3200" dirty="0" smtClean="0">
                <a:latin typeface="Rockwell Condensed" panose="02060603050405020104" pitchFamily="18" charset="0"/>
              </a:rPr>
            </a:br>
            <a:r>
              <a:rPr lang="en-US" sz="3200" dirty="0">
                <a:latin typeface="Rockwell Condensed" panose="02060603050405020104" pitchFamily="18" charset="0"/>
              </a:rPr>
              <a:t/>
            </a:r>
            <a:br>
              <a:rPr lang="en-US" sz="3200" dirty="0">
                <a:latin typeface="Rockwell Condensed" panose="02060603050405020104" pitchFamily="18" charset="0"/>
              </a:rPr>
            </a:br>
            <a:r>
              <a:rPr lang="en-US" sz="3200" dirty="0" smtClean="0">
                <a:latin typeface="Rockwell Condensed" panose="02060603050405020104" pitchFamily="18" charset="0"/>
              </a:rPr>
              <a:t>How can perspective influence one’s impression of imagery? </a:t>
            </a:r>
            <a:br>
              <a:rPr lang="en-US" sz="3200" dirty="0" smtClean="0">
                <a:latin typeface="Rockwell Condensed" panose="02060603050405020104" pitchFamily="18" charset="0"/>
              </a:rPr>
            </a:br>
            <a:r>
              <a:rPr lang="en-US" sz="3200" dirty="0">
                <a:latin typeface="Rockwell Condensed" panose="02060603050405020104" pitchFamily="18" charset="0"/>
              </a:rPr>
              <a:t/>
            </a:r>
            <a:br>
              <a:rPr lang="en-US" sz="3200" dirty="0">
                <a:latin typeface="Rockwell Condensed" panose="02060603050405020104" pitchFamily="18" charset="0"/>
              </a:rPr>
            </a:br>
            <a:r>
              <a:rPr lang="en-US" sz="3200" dirty="0" smtClean="0">
                <a:latin typeface="Rockwell Condensed" panose="02060603050405020104" pitchFamily="18" charset="0"/>
              </a:rPr>
              <a:t>Purpose: We will be able to examine various marketing images and determine whether they convey a positive or negative representation of a race.  We will be able to recognize what may perpetuate racial stereotypes.  </a:t>
            </a:r>
            <a:br>
              <a:rPr lang="en-US" sz="3200" dirty="0" smtClean="0">
                <a:latin typeface="Rockwell Condensed" panose="02060603050405020104" pitchFamily="18" charset="0"/>
              </a:rPr>
            </a:br>
            <a:r>
              <a:rPr lang="en-US" sz="3200" dirty="0">
                <a:latin typeface="Rockwell Condensed" panose="02060603050405020104" pitchFamily="18" charset="0"/>
              </a:rPr>
              <a:t/>
            </a:r>
            <a:br>
              <a:rPr lang="en-US" sz="3200" dirty="0">
                <a:latin typeface="Rockwell Condensed" panose="02060603050405020104" pitchFamily="18" charset="0"/>
              </a:rPr>
            </a:br>
            <a:r>
              <a:rPr lang="en-US" sz="3200" dirty="0" smtClean="0">
                <a:latin typeface="Rockwell Condensed" panose="02060603050405020104" pitchFamily="18" charset="0"/>
              </a:rPr>
              <a:t>(Write on new page in your journal)</a:t>
            </a:r>
            <a:endParaRPr lang="en-US" sz="3200" dirty="0">
              <a:latin typeface="Rockwell Condensed" panose="02060603050405020104" pitchFamily="18" charset="0"/>
            </a:endParaRPr>
          </a:p>
        </p:txBody>
      </p:sp>
    </p:spTree>
    <p:extLst>
      <p:ext uri="{BB962C8B-B14F-4D97-AF65-F5344CB8AC3E}">
        <p14:creationId xmlns:p14="http://schemas.microsoft.com/office/powerpoint/2010/main" val="25253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6022"/>
            <a:ext cx="8825658" cy="3329581"/>
          </a:xfrm>
        </p:spPr>
        <p:txBody>
          <a:bodyPr/>
          <a:lstStyle/>
          <a:p>
            <a:r>
              <a:rPr lang="en-US" sz="8800" dirty="0" smtClean="0">
                <a:latin typeface="Rockwell Condensed" panose="02060603050405020104" pitchFamily="18" charset="0"/>
              </a:rPr>
              <a:t>Racism or respect:</a:t>
            </a:r>
            <a:endParaRPr lang="en-US" sz="8800" dirty="0">
              <a:latin typeface="Rockwell Condensed" panose="02060603050405020104" pitchFamily="18" charset="0"/>
            </a:endParaRPr>
          </a:p>
        </p:txBody>
      </p:sp>
      <p:sp>
        <p:nvSpPr>
          <p:cNvPr id="3" name="Subtitle 2"/>
          <p:cNvSpPr>
            <a:spLocks noGrp="1"/>
          </p:cNvSpPr>
          <p:nvPr>
            <p:ph type="subTitle" idx="1"/>
          </p:nvPr>
        </p:nvSpPr>
        <p:spPr>
          <a:xfrm>
            <a:off x="1154955" y="3535603"/>
            <a:ext cx="8825658" cy="1416756"/>
          </a:xfrm>
        </p:spPr>
        <p:txBody>
          <a:bodyPr>
            <a:noAutofit/>
          </a:bodyPr>
          <a:lstStyle/>
          <a:p>
            <a:r>
              <a:rPr lang="en-US" sz="6000" dirty="0" smtClean="0">
                <a:latin typeface="Rockwell Condensed" panose="02060603050405020104" pitchFamily="18" charset="0"/>
              </a:rPr>
              <a:t>The Native American Mascot Debate</a:t>
            </a:r>
            <a:endParaRPr lang="en-US" sz="6000" dirty="0">
              <a:latin typeface="Rockwell Condensed" panose="02060603050405020104" pitchFamily="18" charset="0"/>
            </a:endParaRPr>
          </a:p>
        </p:txBody>
      </p:sp>
    </p:spTree>
    <p:extLst>
      <p:ext uri="{BB962C8B-B14F-4D97-AF65-F5344CB8AC3E}">
        <p14:creationId xmlns:p14="http://schemas.microsoft.com/office/powerpoint/2010/main" val="1583413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6621" y="3070577"/>
            <a:ext cx="8240889" cy="2123658"/>
          </a:xfrm>
          <a:prstGeom prst="rect">
            <a:avLst/>
          </a:prstGeom>
          <a:noFill/>
        </p:spPr>
        <p:txBody>
          <a:bodyPr wrap="square" rtlCol="0">
            <a:spAutoFit/>
          </a:bodyPr>
          <a:lstStyle/>
          <a:p>
            <a:r>
              <a:rPr lang="en-US" dirty="0" smtClean="0"/>
              <a:t> </a:t>
            </a:r>
            <a:r>
              <a:rPr lang="en-US" sz="6600" dirty="0" smtClean="0">
                <a:latin typeface="Rockwell Condensed" panose="02060603050405020104" pitchFamily="18" charset="0"/>
              </a:rPr>
              <a:t>Should the Washington Redskins change their name?  </a:t>
            </a:r>
            <a:endParaRPr lang="en-US" sz="6600" dirty="0">
              <a:latin typeface="Rockwell Condensed" panose="02060603050405020104" pitchFamily="18" charset="0"/>
            </a:endParaRPr>
          </a:p>
        </p:txBody>
      </p:sp>
    </p:spTree>
    <p:extLst>
      <p:ext uri="{BB962C8B-B14F-4D97-AF65-F5344CB8AC3E}">
        <p14:creationId xmlns:p14="http://schemas.microsoft.com/office/powerpoint/2010/main" val="354590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086338" y="614362"/>
            <a:ext cx="4254500" cy="4600575"/>
          </a:xfrm>
        </p:spPr>
      </p:pic>
      <p:sp>
        <p:nvSpPr>
          <p:cNvPr id="2" name="TextBox 1"/>
          <p:cNvSpPr txBox="1"/>
          <p:nvPr/>
        </p:nvSpPr>
        <p:spPr>
          <a:xfrm>
            <a:off x="3115733" y="4064000"/>
            <a:ext cx="8937055" cy="2308324"/>
          </a:xfrm>
          <a:prstGeom prst="rect">
            <a:avLst/>
          </a:prstGeom>
          <a:noFill/>
        </p:spPr>
        <p:txBody>
          <a:bodyPr wrap="square" rtlCol="0">
            <a:spAutoFit/>
          </a:bodyPr>
          <a:lstStyle/>
          <a:p>
            <a:r>
              <a:rPr lang="en-US" sz="7200" dirty="0" smtClean="0">
                <a:latin typeface="Rockwell Condensed" panose="02060603050405020104" pitchFamily="18" charset="0"/>
              </a:rPr>
              <a:t>Does this honor Native Americans?</a:t>
            </a:r>
            <a:endParaRPr lang="en-US" sz="7200" dirty="0">
              <a:latin typeface="Rockwell Condensed" panose="02060603050405020104" pitchFamily="18" charset="0"/>
            </a:endParaRPr>
          </a:p>
        </p:txBody>
      </p:sp>
    </p:spTree>
    <p:extLst>
      <p:ext uri="{BB962C8B-B14F-4D97-AF65-F5344CB8AC3E}">
        <p14:creationId xmlns:p14="http://schemas.microsoft.com/office/powerpoint/2010/main" val="325542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28913" y="242094"/>
            <a:ext cx="6315075" cy="6315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477" y="515815"/>
            <a:ext cx="3130061" cy="2554545"/>
          </a:xfrm>
          <a:prstGeom prst="rect">
            <a:avLst/>
          </a:prstGeom>
          <a:noFill/>
        </p:spPr>
        <p:txBody>
          <a:bodyPr wrap="square" rtlCol="0">
            <a:spAutoFit/>
          </a:bodyPr>
          <a:lstStyle/>
          <a:p>
            <a:r>
              <a:rPr lang="en-US" sz="8000" dirty="0" smtClean="0">
                <a:latin typeface="Rockwell Condensed" panose="02060603050405020104" pitchFamily="18" charset="0"/>
              </a:rPr>
              <a:t>Does this?</a:t>
            </a:r>
            <a:endParaRPr lang="en-US" sz="8000" dirty="0">
              <a:latin typeface="Rockwell Condensed" panose="02060603050405020104" pitchFamily="18" charset="0"/>
            </a:endParaRPr>
          </a:p>
        </p:txBody>
      </p:sp>
    </p:spTree>
    <p:extLst>
      <p:ext uri="{BB962C8B-B14F-4D97-AF65-F5344CB8AC3E}">
        <p14:creationId xmlns:p14="http://schemas.microsoft.com/office/powerpoint/2010/main" val="156448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7" y="1765205"/>
            <a:ext cx="3048000" cy="457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705" y="1765205"/>
            <a:ext cx="3243262" cy="3641913"/>
          </a:xfrm>
          <a:prstGeom prst="rect">
            <a:avLst/>
          </a:prstGeom>
        </p:spPr>
      </p:pic>
      <p:sp>
        <p:nvSpPr>
          <p:cNvPr id="5" name="TextBox 4"/>
          <p:cNvSpPr txBox="1"/>
          <p:nvPr/>
        </p:nvSpPr>
        <p:spPr>
          <a:xfrm>
            <a:off x="814388" y="200025"/>
            <a:ext cx="8615362" cy="1107996"/>
          </a:xfrm>
          <a:prstGeom prst="rect">
            <a:avLst/>
          </a:prstGeom>
          <a:noFill/>
        </p:spPr>
        <p:txBody>
          <a:bodyPr wrap="square" rtlCol="0">
            <a:spAutoFit/>
          </a:bodyPr>
          <a:lstStyle/>
          <a:p>
            <a:r>
              <a:rPr lang="en-US" sz="6600" dirty="0" smtClean="0">
                <a:latin typeface="Rockwell Condensed" panose="02060603050405020104" pitchFamily="18" charset="0"/>
              </a:rPr>
              <a:t>And what about this?</a:t>
            </a:r>
            <a:endParaRPr lang="en-US" sz="6600" dirty="0">
              <a:latin typeface="Rockwell Condensed" panose="02060603050405020104" pitchFamily="18" charset="0"/>
            </a:endParaRPr>
          </a:p>
        </p:txBody>
      </p:sp>
      <p:sp>
        <p:nvSpPr>
          <p:cNvPr id="6" name="TextBox 5"/>
          <p:cNvSpPr txBox="1"/>
          <p:nvPr/>
        </p:nvSpPr>
        <p:spPr>
          <a:xfrm>
            <a:off x="4829175" y="5557838"/>
            <a:ext cx="6986588" cy="769441"/>
          </a:xfrm>
          <a:prstGeom prst="rect">
            <a:avLst/>
          </a:prstGeom>
          <a:noFill/>
        </p:spPr>
        <p:txBody>
          <a:bodyPr wrap="square" rtlCol="0">
            <a:spAutoFit/>
          </a:bodyPr>
          <a:lstStyle/>
          <a:p>
            <a:r>
              <a:rPr lang="en-US" sz="4400" dirty="0" smtClean="0">
                <a:latin typeface="Rockwell Condensed" panose="02060603050405020104" pitchFamily="18" charset="0"/>
              </a:rPr>
              <a:t>MLB Cleveland Indians Chief Wahoo</a:t>
            </a:r>
            <a:endParaRPr lang="en-US" sz="4400" dirty="0">
              <a:latin typeface="Rockwell Condensed" panose="02060603050405020104" pitchFamily="18" charset="0"/>
            </a:endParaRPr>
          </a:p>
        </p:txBody>
      </p:sp>
    </p:spTree>
    <p:extLst>
      <p:ext uri="{BB962C8B-B14F-4D97-AF65-F5344CB8AC3E}">
        <p14:creationId xmlns:p14="http://schemas.microsoft.com/office/powerpoint/2010/main" val="2908918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428</TotalTime>
  <Words>930</Words>
  <Application>Microsoft Office PowerPoint</Application>
  <PresentationFormat>Widescreen</PresentationFormat>
  <Paragraphs>90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Gothic</vt:lpstr>
      <vt:lpstr>Rockwell Condensed</vt:lpstr>
      <vt:lpstr>Rockwell Extra Bold</vt:lpstr>
      <vt:lpstr>Wingdings 3</vt:lpstr>
      <vt:lpstr>Ion</vt:lpstr>
      <vt:lpstr>PowerPoint Presentation</vt:lpstr>
      <vt:lpstr>PowerPoint Presentation</vt:lpstr>
      <vt:lpstr>PowerPoint Presentation</vt:lpstr>
      <vt:lpstr>Essential Questions: Is it ever okay to use a particular depiction of a race or ethnicity in propaganda?  Why or why not?  When?   How can perspective influence one’s impression of imagery?   Purpose: We will be able to examine various marketing images and determine whether they convey a positive or negative representation of a race.  We will be able to recognize what may perpetuate racial stereotypes.    (Write on new page in your journal)</vt:lpstr>
      <vt:lpstr>Racism or respect: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Racism or respect</dc:title>
  <dc:creator>Erin Ennis</dc:creator>
  <cp:lastModifiedBy>Erin Ennis</cp:lastModifiedBy>
  <cp:revision>34</cp:revision>
  <dcterms:created xsi:type="dcterms:W3CDTF">2013-10-29T20:26:32Z</dcterms:created>
  <dcterms:modified xsi:type="dcterms:W3CDTF">2014-07-08T22:36:42Z</dcterms:modified>
</cp:coreProperties>
</file>