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</p:sldMasterIdLst>
  <p:notesMasterIdLst>
    <p:notesMasterId r:id="rId31"/>
  </p:notesMasterIdLst>
  <p:handoutMasterIdLst>
    <p:handoutMasterId r:id="rId32"/>
  </p:handoutMasterIdLst>
  <p:sldIdLst>
    <p:sldId id="262" r:id="rId2"/>
    <p:sldId id="309" r:id="rId3"/>
    <p:sldId id="263" r:id="rId4"/>
    <p:sldId id="325" r:id="rId5"/>
    <p:sldId id="326" r:id="rId6"/>
    <p:sldId id="268" r:id="rId7"/>
    <p:sldId id="270" r:id="rId8"/>
    <p:sldId id="299" r:id="rId9"/>
    <p:sldId id="310" r:id="rId10"/>
    <p:sldId id="311" r:id="rId11"/>
    <p:sldId id="312" r:id="rId12"/>
    <p:sldId id="327" r:id="rId13"/>
    <p:sldId id="313" r:id="rId14"/>
    <p:sldId id="323" r:id="rId15"/>
    <p:sldId id="314" r:id="rId16"/>
    <p:sldId id="324" r:id="rId17"/>
    <p:sldId id="315" r:id="rId18"/>
    <p:sldId id="316" r:id="rId19"/>
    <p:sldId id="317" r:id="rId20"/>
    <p:sldId id="318" r:id="rId21"/>
    <p:sldId id="319" r:id="rId22"/>
    <p:sldId id="320" r:id="rId23"/>
    <p:sldId id="328" r:id="rId24"/>
    <p:sldId id="321" r:id="rId25"/>
    <p:sldId id="329" r:id="rId26"/>
    <p:sldId id="322" r:id="rId27"/>
    <p:sldId id="330" r:id="rId28"/>
    <p:sldId id="331" r:id="rId29"/>
    <p:sldId id="33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94101" autoAdjust="0"/>
  </p:normalViewPr>
  <p:slideViewPr>
    <p:cSldViewPr>
      <p:cViewPr varScale="1">
        <p:scale>
          <a:sx n="86" d="100"/>
          <a:sy n="86" d="100"/>
        </p:scale>
        <p:origin x="-1626" y="-96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8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6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FEED2B4-868F-4681-9E70-FF7ECCDC67D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39" r:id="rId13"/>
    <p:sldLayoutId id="2147483744" r:id="rId14"/>
    <p:sldLayoutId id="2147483661" r:id="rId15"/>
    <p:sldLayoutId id="2147483676" r:id="rId16"/>
    <p:sldLayoutId id="2147483655" r:id="rId17"/>
    <p:sldLayoutId id="2147483674" r:id="rId18"/>
    <p:sldLayoutId id="2147483670" r:id="rId19"/>
    <p:sldLayoutId id="2147483671" r:id="rId20"/>
    <p:sldLayoutId id="2147483672" r:id="rId21"/>
    <p:sldLayoutId id="2147483673" r:id="rId22"/>
    <p:sldLayoutId id="2147483650" r:id="rId23"/>
    <p:sldLayoutId id="2147483667" r:id="rId24"/>
    <p:sldLayoutId id="2147483668" r:id="rId25"/>
    <p:sldLayoutId id="2147483666" r:id="rId26"/>
    <p:sldLayoutId id="2147483663" r:id="rId27"/>
    <p:sldLayoutId id="2147483653" r:id="rId28"/>
    <p:sldLayoutId id="2147483660" r:id="rId29"/>
    <p:sldLayoutId id="2147483658" r:id="rId30"/>
    <p:sldLayoutId id="2147483665" r:id="rId31"/>
    <p:sldLayoutId id="2147483669" r:id="rId32"/>
    <p:sldLayoutId id="2147483654" r:id="rId33"/>
    <p:sldLayoutId id="2147483656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Xqg2PKJZU" TargetMode="External"/><Relationship Id="rId2" Type="http://schemas.openxmlformats.org/officeDocument/2006/relationships/hyperlink" Target="https://www.youtube.com/watch?v=IfvqGZhRBFc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izBobl1t1f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vUUnFzA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57400"/>
            <a:ext cx="6019800" cy="32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5C0000"/>
                </a:solidFill>
              </a:rPr>
              <a:t>Before we were</a:t>
            </a:r>
            <a:br>
              <a:rPr lang="en-US" b="1" dirty="0" smtClean="0">
                <a:solidFill>
                  <a:srgbClr val="5C0000"/>
                </a:solidFill>
              </a:rPr>
            </a:br>
            <a:r>
              <a:rPr lang="en-US" dirty="0">
                <a:solidFill>
                  <a:srgbClr val="5C0000"/>
                </a:solidFill>
              </a:rPr>
              <a:t/>
            </a:r>
            <a:br>
              <a:rPr lang="en-US" dirty="0">
                <a:solidFill>
                  <a:srgbClr val="5C0000"/>
                </a:solidFill>
              </a:rPr>
            </a:br>
            <a:r>
              <a:rPr lang="en-US" b="1" dirty="0" smtClean="0">
                <a:solidFill>
                  <a:srgbClr val="5C0000"/>
                </a:solidFill>
              </a:rPr>
              <a:t> the Badger State</a:t>
            </a:r>
            <a:endParaRPr lang="en-US" b="1" dirty="0">
              <a:solidFill>
                <a:srgbClr val="5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fine print…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starts…</a:t>
            </a:r>
          </a:p>
          <a:p>
            <a:pPr lvl="1"/>
            <a:r>
              <a:rPr lang="en-US" dirty="0" smtClean="0"/>
              <a:t>British had used bribes of $ and whiskey</a:t>
            </a:r>
          </a:p>
          <a:p>
            <a:pPr lvl="1"/>
            <a:r>
              <a:rPr lang="en-US" dirty="0" smtClean="0"/>
              <a:t>Americans continued this</a:t>
            </a:r>
          </a:p>
          <a:p>
            <a:pPr lvl="1"/>
            <a:endParaRPr lang="en-US" dirty="0"/>
          </a:p>
          <a:p>
            <a:r>
              <a:rPr lang="en-US" dirty="0" smtClean="0"/>
              <a:t>1804</a:t>
            </a:r>
          </a:p>
          <a:p>
            <a:pPr lvl="1"/>
            <a:r>
              <a:rPr lang="en-US" dirty="0" smtClean="0"/>
              <a:t>Sauk chiefs negotiate release of Sauk man accused of murder</a:t>
            </a:r>
          </a:p>
          <a:p>
            <a:pPr lvl="1"/>
            <a:r>
              <a:rPr lang="en-US" dirty="0" smtClean="0"/>
              <a:t>Duped: Signed away land along Mississippi between IL and WI Rivers for $1000/</a:t>
            </a:r>
            <a:r>
              <a:rPr lang="en-US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688"/>
            <a:ext cx="8041440" cy="1442674"/>
          </a:xfrm>
        </p:spPr>
        <p:txBody>
          <a:bodyPr/>
          <a:lstStyle/>
          <a:p>
            <a:r>
              <a:rPr lang="en-US" dirty="0" smtClean="0"/>
              <a:t>Tecumseh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33494"/>
            <a:ext cx="7467600" cy="4591012"/>
          </a:xfrm>
        </p:spPr>
        <p:txBody>
          <a:bodyPr>
            <a:noAutofit/>
          </a:bodyPr>
          <a:lstStyle/>
          <a:p>
            <a:r>
              <a:rPr lang="en-US" b="1" dirty="0" smtClean="0"/>
              <a:t>Shawnee chief</a:t>
            </a:r>
          </a:p>
          <a:p>
            <a:endParaRPr lang="en-US" b="1" dirty="0"/>
          </a:p>
          <a:p>
            <a:r>
              <a:rPr lang="en-US" b="1" dirty="0" smtClean="0"/>
              <a:t>Pushed from Ohio</a:t>
            </a:r>
          </a:p>
          <a:p>
            <a:endParaRPr lang="en-US" b="1" dirty="0"/>
          </a:p>
          <a:p>
            <a:r>
              <a:rPr lang="en-US" b="1" dirty="0" smtClean="0"/>
              <a:t>Alliance of NW tribes</a:t>
            </a:r>
          </a:p>
          <a:p>
            <a:endParaRPr lang="en-US" b="1" dirty="0"/>
          </a:p>
          <a:p>
            <a:r>
              <a:rPr lang="en-US" b="1" dirty="0" smtClean="0"/>
              <a:t>Brother: “The Prophet”</a:t>
            </a:r>
          </a:p>
          <a:p>
            <a:pPr lvl="1"/>
            <a:r>
              <a:rPr lang="en-US" sz="2400" b="1" dirty="0" smtClean="0"/>
              <a:t>Preached – reject whiskey and gambling</a:t>
            </a:r>
          </a:p>
          <a:p>
            <a:pPr lvl="1"/>
            <a:r>
              <a:rPr lang="en-US" sz="2400" b="1" dirty="0" smtClean="0"/>
              <a:t>Indians will come out on top</a:t>
            </a:r>
          </a:p>
          <a:p>
            <a:pPr lvl="1"/>
            <a:endParaRPr lang="en-US" sz="2400" b="1" dirty="0"/>
          </a:p>
          <a:p>
            <a:r>
              <a:rPr lang="en-US" b="1" dirty="0" smtClean="0"/>
              <a:t>Chippewa joined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/>
          <a:stretch/>
        </p:blipFill>
        <p:spPr bwMode="auto">
          <a:xfrm>
            <a:off x="5105400" y="1219200"/>
            <a:ext cx="3657600" cy="27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" y="685800"/>
            <a:ext cx="86338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Tippecanoe Creek (1811)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686800" cy="396103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Governor William Henry Harrison (future 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president) of Indiana Territory</a:t>
            </a:r>
          </a:p>
          <a:p>
            <a:endParaRPr lang="en-US" sz="2400" b="1" dirty="0"/>
          </a:p>
          <a:p>
            <a:r>
              <a:rPr lang="en-US" sz="2400" b="1" dirty="0" smtClean="0"/>
              <a:t>Attacks Northern Indiana Territory while Tecumseh out</a:t>
            </a:r>
          </a:p>
          <a:p>
            <a:endParaRPr lang="en-US" sz="2400" b="1" dirty="0"/>
          </a:p>
          <a:p>
            <a:r>
              <a:rPr lang="en-US" sz="2400" b="1" dirty="0" smtClean="0"/>
              <a:t>Indians fought and fled to woods</a:t>
            </a:r>
          </a:p>
          <a:p>
            <a:endParaRPr lang="en-US" sz="2400" b="1" dirty="0"/>
          </a:p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shot of War of 1812 between Americans and British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Harrison found crates of guns from the British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7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667" y="5105400"/>
            <a:ext cx="7772400" cy="1362075"/>
          </a:xfrm>
        </p:spPr>
        <p:txBody>
          <a:bodyPr/>
          <a:lstStyle/>
          <a:p>
            <a:r>
              <a:rPr lang="en-US" sz="5400" dirty="0" smtClean="0"/>
              <a:t>WAR of 1812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12334" cy="466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91" y="2133600"/>
            <a:ext cx="299615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5532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June 1812: Congress declares war on England</a:t>
            </a:r>
          </a:p>
          <a:p>
            <a:endParaRPr lang="en-US" sz="2600" b="1" dirty="0"/>
          </a:p>
          <a:p>
            <a:r>
              <a:rPr lang="en-US" sz="2600" b="1" dirty="0" smtClean="0"/>
              <a:t>Tecumseh allied with British</a:t>
            </a:r>
          </a:p>
          <a:p>
            <a:pPr lvl="1"/>
            <a:r>
              <a:rPr lang="en-US" sz="2600" b="1" dirty="0" smtClean="0"/>
              <a:t>WI tribes joined</a:t>
            </a:r>
          </a:p>
          <a:p>
            <a:pPr lvl="1"/>
            <a:r>
              <a:rPr lang="en-US" sz="2600" b="1" dirty="0" smtClean="0"/>
              <a:t>French</a:t>
            </a:r>
          </a:p>
          <a:p>
            <a:pPr lvl="1"/>
            <a:r>
              <a:rPr lang="en-US" sz="2600" b="1" dirty="0" smtClean="0"/>
              <a:t>Canadians, Sioux, Winnebago and Menominee</a:t>
            </a:r>
          </a:p>
          <a:p>
            <a:pPr lvl="2"/>
            <a:r>
              <a:rPr lang="en-US" sz="2600" b="1" dirty="0" smtClean="0"/>
              <a:t>Forts in Detroit and Mackinac surrendered easily</a:t>
            </a:r>
          </a:p>
          <a:p>
            <a:pPr lvl="1"/>
            <a:r>
              <a:rPr lang="en-US" sz="2600" b="1" dirty="0" smtClean="0"/>
              <a:t>Sauk and Fox join</a:t>
            </a:r>
          </a:p>
          <a:p>
            <a:pPr lvl="2"/>
            <a:r>
              <a:rPr lang="en-US" sz="2600" b="1" dirty="0" smtClean="0"/>
              <a:t>Massacre at Detroit</a:t>
            </a:r>
          </a:p>
          <a:p>
            <a:pPr lvl="1"/>
            <a:r>
              <a:rPr lang="en-US" sz="2600" b="1" dirty="0" smtClean="0"/>
              <a:t>August 1812: Tecumseh has 1k+ warriors</a:t>
            </a:r>
          </a:p>
          <a:p>
            <a:pPr lvl="1"/>
            <a:r>
              <a:rPr lang="en-US" sz="2600" b="1" dirty="0" smtClean="0"/>
              <a:t>Americans lost North and West of Fort Wayne, Indiana </a:t>
            </a:r>
          </a:p>
          <a:p>
            <a:pPr lvl="1"/>
            <a:r>
              <a:rPr lang="en-US" sz="2600" b="1" dirty="0" smtClean="0"/>
              <a:t>Americans in Prairie du </a:t>
            </a:r>
            <a:r>
              <a:rPr lang="en-US" sz="2600" b="1" dirty="0" err="1" smtClean="0"/>
              <a:t>Chien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Fled</a:t>
            </a:r>
          </a:p>
          <a:p>
            <a:pPr lvl="2"/>
            <a:r>
              <a:rPr lang="en-US" sz="2600" b="1" dirty="0" err="1" smtClean="0"/>
              <a:t>Winnebagos</a:t>
            </a:r>
            <a:r>
              <a:rPr lang="en-US" sz="2600" b="1" dirty="0" smtClean="0"/>
              <a:t> plundered </a:t>
            </a:r>
          </a:p>
        </p:txBody>
      </p:sp>
    </p:spTree>
    <p:extLst>
      <p:ext uri="{BB962C8B-B14F-4D97-AF65-F5344CB8AC3E}">
        <p14:creationId xmlns:p14="http://schemas.microsoft.com/office/powerpoint/2010/main" val="42046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057400" y="1371600"/>
            <a:ext cx="6324600" cy="1752600"/>
          </a:xfrm>
        </p:spPr>
        <p:txBody>
          <a:bodyPr/>
          <a:lstStyle/>
          <a:p>
            <a:pPr lvl="2"/>
            <a:r>
              <a:rPr lang="en-US" dirty="0">
                <a:hlinkClick r:id="rId2"/>
              </a:rPr>
              <a:t>War of 1812 in 3 min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War of 1812 Crash Course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War of 1812: Native Americans</a:t>
            </a:r>
            <a:r>
              <a:rPr lang="en-US" dirty="0"/>
              <a:t>  (56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77000"/>
          </a:xfrm>
        </p:spPr>
        <p:txBody>
          <a:bodyPr>
            <a:normAutofit/>
          </a:bodyPr>
          <a:lstStyle/>
          <a:p>
            <a:r>
              <a:rPr lang="en-US" b="1" dirty="0" smtClean="0"/>
              <a:t>1813 General Harrison led counter attack</a:t>
            </a:r>
          </a:p>
          <a:p>
            <a:endParaRPr lang="en-US" b="1" dirty="0"/>
          </a:p>
          <a:p>
            <a:r>
              <a:rPr lang="en-US" b="1" dirty="0" smtClean="0"/>
              <a:t>Green Bay: Canadian Fur Trader Robert Dickson gathered </a:t>
            </a:r>
          </a:p>
          <a:p>
            <a:pPr lvl="1"/>
            <a:r>
              <a:rPr lang="en-US" sz="2400" b="1" dirty="0" smtClean="0"/>
              <a:t>Menominee (Chief Tomah)</a:t>
            </a:r>
          </a:p>
          <a:p>
            <a:pPr lvl="1"/>
            <a:r>
              <a:rPr lang="en-US" sz="2400" b="1" dirty="0" smtClean="0"/>
              <a:t>Winnebago and Sioux</a:t>
            </a:r>
          </a:p>
          <a:p>
            <a:pPr lvl="1"/>
            <a:r>
              <a:rPr lang="en-US" sz="2400" b="1" dirty="0" smtClean="0"/>
              <a:t>Sauk (Chief Black Hawk)</a:t>
            </a:r>
          </a:p>
          <a:p>
            <a:pPr lvl="1"/>
            <a:endParaRPr lang="en-US" sz="2400" b="1" dirty="0"/>
          </a:p>
          <a:p>
            <a:r>
              <a:rPr lang="en-US" b="1" dirty="0" smtClean="0"/>
              <a:t>British Commander at fort hid</a:t>
            </a:r>
          </a:p>
          <a:p>
            <a:r>
              <a:rPr lang="en-US" b="1" dirty="0" smtClean="0"/>
              <a:t>Tecumseh killed</a:t>
            </a:r>
          </a:p>
          <a:p>
            <a:r>
              <a:rPr lang="en-US" b="1" dirty="0" smtClean="0"/>
              <a:t>Morale down (British losing – Andrew Jackson victories in south)</a:t>
            </a:r>
          </a:p>
          <a:p>
            <a:r>
              <a:rPr lang="en-US" b="1" dirty="0" smtClean="0"/>
              <a:t>Peace treaty: December 1814</a:t>
            </a:r>
          </a:p>
          <a:p>
            <a:pPr lvl="1"/>
            <a:r>
              <a:rPr lang="en-US" sz="2400" b="1" dirty="0" smtClean="0"/>
              <a:t>No more English presence in WI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943600"/>
            <a:ext cx="7772400" cy="685800"/>
          </a:xfrm>
        </p:spPr>
        <p:txBody>
          <a:bodyPr/>
          <a:lstStyle/>
          <a:p>
            <a:r>
              <a:rPr lang="en-US" sz="3600" dirty="0" smtClean="0"/>
              <a:t>Bumpy path to statehood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" y="685800"/>
            <a:ext cx="6553200" cy="5256439"/>
          </a:xfrm>
        </p:spPr>
        <p:txBody>
          <a:bodyPr>
            <a:noAutofit/>
          </a:bodyPr>
          <a:lstStyle/>
          <a:p>
            <a:r>
              <a:rPr lang="en-US" sz="2400" dirty="0" smtClean="0"/>
              <a:t>IL: State in 1818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WI was part of IL Territory; not part of Michigan Territory</a:t>
            </a:r>
          </a:p>
          <a:p>
            <a:endParaRPr lang="en-US" sz="2400" dirty="0"/>
          </a:p>
          <a:p>
            <a:r>
              <a:rPr lang="en-US" sz="2400" dirty="0" smtClean="0"/>
              <a:t>2 white settlements with forts: Green Bay &amp; Prairie du </a:t>
            </a:r>
            <a:r>
              <a:rPr lang="en-US" sz="2400" dirty="0" err="1" smtClean="0"/>
              <a:t>Chien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Economy centered still on fur trade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limited beavers left: fox, bear and </a:t>
            </a:r>
            <a:r>
              <a:rPr lang="en-US" sz="2400" dirty="0" smtClean="0"/>
              <a:t>raccoon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American Fur Company (John Jacob Astor)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Move to land speculation for more $$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22726" b="36707"/>
          <a:stretch/>
        </p:blipFill>
        <p:spPr bwMode="auto">
          <a:xfrm>
            <a:off x="6653270" y="152400"/>
            <a:ext cx="2236424" cy="289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8799"/>
          <a:stretch/>
        </p:blipFill>
        <p:spPr bwMode="auto">
          <a:xfrm>
            <a:off x="6232019" y="2743200"/>
            <a:ext cx="2927588" cy="22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2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41440" cy="1442674"/>
          </a:xfrm>
        </p:spPr>
        <p:txBody>
          <a:bodyPr/>
          <a:lstStyle/>
          <a:p>
            <a:r>
              <a:rPr lang="en-US" dirty="0" err="1" smtClean="0"/>
              <a:t>Gimme</a:t>
            </a:r>
            <a:r>
              <a:rPr lang="en-US" dirty="0" smtClean="0"/>
              <a:t> your land!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Increased population = increased demand for land</a:t>
            </a:r>
          </a:p>
          <a:p>
            <a:pPr lvl="1"/>
            <a:r>
              <a:rPr lang="en-US" sz="2800" dirty="0" smtClean="0"/>
              <a:t>Population west of Lake Michigan</a:t>
            </a:r>
          </a:p>
          <a:p>
            <a:pPr lvl="2"/>
            <a:r>
              <a:rPr lang="en-US" sz="2800" dirty="0" smtClean="0"/>
              <a:t>1820: 651 civilians/804 military </a:t>
            </a:r>
          </a:p>
          <a:p>
            <a:pPr lvl="2"/>
            <a:r>
              <a:rPr lang="en-US" sz="2800" dirty="0" smtClean="0"/>
              <a:t>1836: 11,683 people</a:t>
            </a:r>
          </a:p>
          <a:p>
            <a:endParaRPr lang="en-US" sz="2800" dirty="0"/>
          </a:p>
          <a:p>
            <a:r>
              <a:rPr lang="en-US" sz="2800" dirty="0" smtClean="0"/>
              <a:t>No more Tecumseh: confederacy fell</a:t>
            </a:r>
          </a:p>
          <a:p>
            <a:endParaRPr lang="en-US" sz="2800" dirty="0"/>
          </a:p>
          <a:p>
            <a:r>
              <a:rPr lang="en-US" sz="2800" dirty="0" smtClean="0"/>
              <a:t>Native Americans still owned land</a:t>
            </a:r>
          </a:p>
          <a:p>
            <a:pPr lvl="1"/>
            <a:r>
              <a:rPr lang="en-US" sz="2800" dirty="0" smtClean="0"/>
              <a:t>Government took from Winnebago</a:t>
            </a:r>
          </a:p>
          <a:p>
            <a:pPr lvl="1"/>
            <a:r>
              <a:rPr lang="en-US" sz="2800" dirty="0" smtClean="0"/>
              <a:t>Winnebago attacked settlements</a:t>
            </a:r>
          </a:p>
          <a:p>
            <a:pPr lvl="1"/>
            <a:r>
              <a:rPr lang="en-US" sz="2800" dirty="0" smtClean="0"/>
              <a:t>Now a “justification” for the army to come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PBS: War of 1812 short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2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88637"/>
          </a:xfrm>
        </p:spPr>
        <p:txBody>
          <a:bodyPr/>
          <a:lstStyle/>
          <a:p>
            <a:r>
              <a:rPr lang="en-US" sz="3600" dirty="0" smtClean="0"/>
              <a:t>So What? Post French &amp; Indian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791200" cy="5715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No Difference</a:t>
            </a:r>
          </a:p>
          <a:p>
            <a:pPr lvl="1"/>
            <a:r>
              <a:rPr lang="en-US" sz="3200" dirty="0" smtClean="0"/>
              <a:t>British took over fur trade</a:t>
            </a:r>
          </a:p>
          <a:p>
            <a:pPr lvl="1"/>
            <a:r>
              <a:rPr lang="en-US" sz="3200" dirty="0" smtClean="0"/>
              <a:t>By 1770 beaver were depleted</a:t>
            </a:r>
          </a:p>
          <a:p>
            <a:pPr lvl="1"/>
            <a:r>
              <a:rPr lang="en-US" sz="3200" dirty="0" smtClean="0"/>
              <a:t>Native American dependency on European goods</a:t>
            </a:r>
          </a:p>
          <a:p>
            <a:pPr lvl="2"/>
            <a:r>
              <a:rPr lang="en-US" sz="3200" dirty="0" smtClean="0"/>
              <a:t>Lost survival skills</a:t>
            </a:r>
          </a:p>
          <a:p>
            <a:pPr lvl="2"/>
            <a:r>
              <a:rPr lang="en-US" sz="3200" dirty="0" smtClean="0"/>
              <a:t>Specifically alcohol and guns</a:t>
            </a:r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6979" r="45828" b="6672"/>
          <a:stretch/>
        </p:blipFill>
        <p:spPr bwMode="auto">
          <a:xfrm>
            <a:off x="5619979" y="2351314"/>
            <a:ext cx="3228253" cy="298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" y="129066"/>
            <a:ext cx="8915400" cy="1061674"/>
          </a:xfrm>
        </p:spPr>
        <p:txBody>
          <a:bodyPr/>
          <a:lstStyle/>
          <a:p>
            <a:r>
              <a:rPr lang="en-US" sz="4400" dirty="0" smtClean="0"/>
              <a:t>1829 (Not so) Great Cession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71600"/>
            <a:ext cx="7467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Conference in Prairie du </a:t>
            </a:r>
            <a:r>
              <a:rPr lang="en-US" dirty="0" err="1" smtClean="0"/>
              <a:t>Chien</a:t>
            </a:r>
            <a:endParaRPr lang="en-US" dirty="0" smtClean="0"/>
          </a:p>
          <a:p>
            <a:pPr lvl="1"/>
            <a:r>
              <a:rPr lang="en-US" sz="2400" dirty="0" smtClean="0"/>
              <a:t>Sauk and Fox b/c of mining push</a:t>
            </a:r>
          </a:p>
          <a:p>
            <a:pPr lvl="1"/>
            <a:endParaRPr lang="en-US" sz="2400" dirty="0"/>
          </a:p>
          <a:p>
            <a:r>
              <a:rPr lang="en-US" dirty="0" smtClean="0"/>
              <a:t>Last Indian Conflict east of the Mississippi</a:t>
            </a:r>
          </a:p>
          <a:p>
            <a:endParaRPr lang="en-US" dirty="0"/>
          </a:p>
          <a:p>
            <a:pPr lvl="1"/>
            <a:r>
              <a:rPr lang="en-US" sz="2400" dirty="0" smtClean="0"/>
              <a:t>Black Hawk’s War</a:t>
            </a:r>
          </a:p>
          <a:p>
            <a:pPr lvl="2"/>
            <a:r>
              <a:rPr lang="en-US" sz="2400" dirty="0" smtClean="0"/>
              <a:t>Most Indians moved to west bank of Mississippi to hunt; lost east bank (where farmed)</a:t>
            </a:r>
          </a:p>
          <a:p>
            <a:pPr lvl="2"/>
            <a:r>
              <a:rPr lang="en-US" sz="2400" dirty="0" smtClean="0"/>
              <a:t>Black Hawk – stayed till 1831</a:t>
            </a:r>
          </a:p>
          <a:p>
            <a:pPr lvl="2"/>
            <a:r>
              <a:rPr lang="en-US" sz="2400" dirty="0" smtClean="0"/>
              <a:t>Winter was hard (b/c didn’t harvest crops on east bank)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20281" b="4958"/>
          <a:stretch/>
        </p:blipFill>
        <p:spPr bwMode="auto">
          <a:xfrm>
            <a:off x="6858000" y="1066800"/>
            <a:ext cx="2093205" cy="329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9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117237"/>
          </a:xfrm>
        </p:spPr>
        <p:txBody>
          <a:bodyPr/>
          <a:lstStyle/>
          <a:p>
            <a:r>
              <a:rPr lang="en-US" dirty="0" smtClean="0"/>
              <a:t>Black Hawk’s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467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Black Hawk w/1k warriors crossed the river</a:t>
            </a:r>
          </a:p>
          <a:p>
            <a:pPr lvl="1"/>
            <a:r>
              <a:rPr lang="en-US" sz="2400" dirty="0" smtClean="0"/>
              <a:t>Reclaim village</a:t>
            </a:r>
          </a:p>
          <a:p>
            <a:endParaRPr lang="en-US" dirty="0"/>
          </a:p>
          <a:p>
            <a:r>
              <a:rPr lang="en-US" dirty="0" smtClean="0"/>
              <a:t>Military got wind of </a:t>
            </a:r>
          </a:p>
          <a:p>
            <a:pPr lvl="1"/>
            <a:r>
              <a:rPr lang="en-US" sz="2400" dirty="0" smtClean="0"/>
              <a:t>General Atkinson</a:t>
            </a:r>
          </a:p>
          <a:p>
            <a:pPr lvl="1"/>
            <a:r>
              <a:rPr lang="en-US" sz="2400" dirty="0" smtClean="0"/>
              <a:t>Rock River – new fort</a:t>
            </a:r>
          </a:p>
          <a:p>
            <a:pPr lvl="1"/>
            <a:endParaRPr lang="en-US" sz="2400" dirty="0"/>
          </a:p>
          <a:p>
            <a:r>
              <a:rPr lang="en-US" dirty="0" smtClean="0"/>
              <a:t>Black Hawk joined the Prophet’s Winnebago</a:t>
            </a:r>
            <a:r>
              <a:rPr lang="en-US" dirty="0"/>
              <a:t> </a:t>
            </a:r>
            <a:r>
              <a:rPr lang="en-US" dirty="0" smtClean="0"/>
              <a:t>and north to Potawatomi village</a:t>
            </a:r>
          </a:p>
          <a:p>
            <a:pPr lvl="1"/>
            <a:r>
              <a:rPr lang="en-US" sz="2400" dirty="0" smtClean="0"/>
              <a:t>Limited food</a:t>
            </a:r>
          </a:p>
          <a:p>
            <a:pPr lvl="1"/>
            <a:r>
              <a:rPr lang="en-US" sz="2400" dirty="0" smtClean="0"/>
              <a:t>Not committed to joining Black Hawk</a:t>
            </a:r>
          </a:p>
        </p:txBody>
      </p:sp>
    </p:spTree>
    <p:extLst>
      <p:ext uri="{BB962C8B-B14F-4D97-AF65-F5344CB8AC3E}">
        <p14:creationId xmlns:p14="http://schemas.microsoft.com/office/powerpoint/2010/main" val="393568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5334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Stillman’s</a:t>
            </a:r>
            <a:r>
              <a:rPr lang="en-US" b="1" dirty="0" smtClean="0"/>
              <a:t> Run</a:t>
            </a:r>
          </a:p>
          <a:p>
            <a:pPr lvl="1"/>
            <a:r>
              <a:rPr lang="en-US" sz="2400" b="1" dirty="0" smtClean="0"/>
              <a:t>Black Hawk’s men entered an IL camp with a white flag to surrender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 smtClean="0"/>
              <a:t>Farmers in the fort ran away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 smtClean="0"/>
              <a:t>No one there to accept the surrender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 smtClean="0"/>
              <a:t>Lead men from Rock River to </a:t>
            </a:r>
            <a:r>
              <a:rPr lang="en-US" sz="2400" b="1" dirty="0" err="1" smtClean="0"/>
              <a:t>Yahara</a:t>
            </a:r>
            <a:r>
              <a:rPr lang="en-US" sz="2400" b="1" dirty="0" smtClean="0"/>
              <a:t> river way</a:t>
            </a:r>
          </a:p>
          <a:p>
            <a:pPr lvl="2"/>
            <a:r>
              <a:rPr lang="en-US" sz="2400" b="1" dirty="0" smtClean="0"/>
              <a:t>To Four Lakes (current day Madison)</a:t>
            </a:r>
          </a:p>
          <a:p>
            <a:pPr lvl="2"/>
            <a:r>
              <a:rPr lang="en-US" sz="2400" b="1" dirty="0" smtClean="0"/>
              <a:t>Chased out by Commander Dodge</a:t>
            </a:r>
          </a:p>
        </p:txBody>
      </p:sp>
    </p:spTree>
    <p:extLst>
      <p:ext uri="{BB962C8B-B14F-4D97-AF65-F5344CB8AC3E}">
        <p14:creationId xmlns:p14="http://schemas.microsoft.com/office/powerpoint/2010/main" val="161692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64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5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4000" dirty="0" smtClean="0"/>
              <a:t>The Fall of Chief Black Hawk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Fled to Wisconsin River then Mississippi River</a:t>
            </a:r>
          </a:p>
          <a:p>
            <a:r>
              <a:rPr lang="en-US" dirty="0" smtClean="0"/>
              <a:t>Built </a:t>
            </a:r>
            <a:r>
              <a:rPr lang="en-US" dirty="0"/>
              <a:t>Rafts</a:t>
            </a:r>
          </a:p>
          <a:p>
            <a:r>
              <a:rPr lang="en-US" dirty="0" smtClean="0"/>
              <a:t>Had </a:t>
            </a:r>
            <a:r>
              <a:rPr lang="en-US" dirty="0"/>
              <a:t>white flag</a:t>
            </a:r>
          </a:p>
          <a:p>
            <a:r>
              <a:rPr lang="en-US" dirty="0"/>
              <a:t>Steamboat “Warrior” opened fire on Black Hawk’s troops, men, women and children</a:t>
            </a:r>
          </a:p>
          <a:p>
            <a:r>
              <a:rPr lang="en-US" dirty="0"/>
              <a:t>Rest fell at Battle of Bad Axe </a:t>
            </a:r>
            <a:r>
              <a:rPr lang="en-US" dirty="0" smtClean="0"/>
              <a:t>Creek</a:t>
            </a:r>
          </a:p>
          <a:p>
            <a:r>
              <a:rPr lang="en-US" dirty="0" smtClean="0"/>
              <a:t>Black Hawk surrendered to Winnebago who turned him over to the army</a:t>
            </a:r>
          </a:p>
          <a:p>
            <a:pPr lvl="1"/>
            <a:r>
              <a:rPr lang="en-US" sz="2400" dirty="0" smtClean="0"/>
              <a:t>St. Louis base of Lt. Jefferson Davis (later President of the Confederate States of America during Civil War)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58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1" y="304800"/>
            <a:ext cx="798990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53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Resettlement and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38388"/>
            <a:ext cx="8839200" cy="4667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(1832-33) Government forces tribes – even those who did not join Black Hawk – to sell land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Winnebago, Potawatomi, Menominee, land </a:t>
            </a:r>
            <a:r>
              <a:rPr lang="en-US" dirty="0"/>
              <a:t>s</a:t>
            </a:r>
            <a:r>
              <a:rPr lang="en-US" dirty="0" smtClean="0"/>
              <a:t>outh and </a:t>
            </a:r>
            <a:r>
              <a:rPr lang="en-US" dirty="0"/>
              <a:t>e</a:t>
            </a:r>
            <a:r>
              <a:rPr lang="en-US" dirty="0" smtClean="0"/>
              <a:t>ast of Wisconsin River, then land south of Lake Superior and east of Mississippi River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1837 and 1842 treaties with Sioux and Chippewa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Sioux joined others in Dakotas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Chippewa – reserve lands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1833 – Land Office in Green Bay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Auctions land at $1.25/acre minimum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2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976"/>
            <a:ext cx="51212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1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7"/>
          <a:stretch/>
        </p:blipFill>
        <p:spPr bwMode="auto">
          <a:xfrm>
            <a:off x="1828800" y="137224"/>
            <a:ext cx="5410200" cy="652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625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3761" r="5532" b="2806"/>
          <a:stretch/>
        </p:blipFill>
        <p:spPr bwMode="auto">
          <a:xfrm>
            <a:off x="1676400" y="106795"/>
            <a:ext cx="5334001" cy="66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1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5" y="0"/>
            <a:ext cx="42506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Canoe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Fox River Wisconsin Waterway</a:t>
            </a:r>
          </a:p>
          <a:p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Anglo-American (not French)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Prairie du </a:t>
            </a:r>
            <a:r>
              <a:rPr lang="en-US" sz="2400" dirty="0" err="1" smtClean="0"/>
              <a:t>Chien</a:t>
            </a:r>
            <a:r>
              <a:rPr lang="en-US" sz="2400" dirty="0" smtClean="0"/>
              <a:t> (1766)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Rendezvous point for Native Americans</a:t>
            </a:r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Fox Indians</a:t>
            </a:r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Goal to find a northwest passage to Pacific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71" y="2658210"/>
            <a:ext cx="4557712" cy="34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71921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Captain Jonathan Carver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0818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1"/>
          <a:stretch/>
        </p:blipFill>
        <p:spPr bwMode="auto">
          <a:xfrm>
            <a:off x="2439966" y="3657600"/>
            <a:ext cx="6704034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89" y="343703"/>
            <a:ext cx="3528712" cy="410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1208" r="6265" b="11550"/>
          <a:stretch/>
        </p:blipFill>
        <p:spPr bwMode="auto">
          <a:xfrm>
            <a:off x="228600" y="81661"/>
            <a:ext cx="8686800" cy="67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853" y="7620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What?  American Revolution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No significant impact west of Lake Michigan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British gave gifts and ammunition to Native Americans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Also more settlers going west = threat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Less okay with the Americans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Sided with French 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Also had no real connection with Americans economically</a:t>
            </a:r>
          </a:p>
          <a:p>
            <a:pPr marL="1200150" lvl="2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Only military authority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Green Bay (British)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63" y="5257800"/>
            <a:ext cx="4095750" cy="152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dirty="0" smtClean="0"/>
              <a:t>1785: Divide and Conquer?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3951337"/>
          </a:xfrm>
        </p:spPr>
        <p:txBody>
          <a:bodyPr>
            <a:noAutofit/>
          </a:bodyPr>
          <a:lstStyle/>
          <a:p>
            <a:r>
              <a:rPr lang="en-US" dirty="0" smtClean="0"/>
              <a:t>Congress decides to survey and sell land from Ohio River to Mississippi Rivers (WI included)</a:t>
            </a:r>
          </a:p>
          <a:p>
            <a:endParaRPr lang="en-US" dirty="0"/>
          </a:p>
          <a:p>
            <a:pPr lvl="1"/>
            <a:r>
              <a:rPr lang="en-US" sz="2400" dirty="0" smtClean="0"/>
              <a:t>Grid of 6 X 6 mile sections based on latitude/longitude lines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160 or 320 acre plots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SLOW process – WI not surveyed until 1830s</a:t>
            </a:r>
          </a:p>
          <a:p>
            <a:pPr lvl="2"/>
            <a:r>
              <a:rPr lang="en-US" sz="2400" dirty="0" smtClean="0"/>
              <a:t>Squatters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5486400"/>
            <a:ext cx="7772400" cy="1209675"/>
          </a:xfrm>
        </p:spPr>
        <p:txBody>
          <a:bodyPr/>
          <a:lstStyle/>
          <a:p>
            <a:pPr algn="ctr"/>
            <a:r>
              <a:rPr lang="en-US" sz="3600" dirty="0" smtClean="0"/>
              <a:t>Northwest Ordinance of 1787</a:t>
            </a:r>
            <a:endParaRPr lang="en-US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8610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Plan for statehood after a period of “colonial rule”</a:t>
            </a:r>
          </a:p>
          <a:p>
            <a:endParaRPr lang="en-US" sz="2400" dirty="0"/>
          </a:p>
          <a:p>
            <a:r>
              <a:rPr lang="en-US" sz="2400" dirty="0" smtClean="0"/>
              <a:t>Can have own legislature if pop is 60k+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1. voted on by men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2. draft a constitution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3. petition for admission to the Union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was Ohio (1803)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Last Wisconsin (1848)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settlers = more battles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38200"/>
            <a:ext cx="7772400" cy="228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Indian battles increased</a:t>
            </a:r>
          </a:p>
          <a:p>
            <a:endParaRPr lang="en-US" sz="3200" dirty="0" smtClean="0"/>
          </a:p>
          <a:p>
            <a:r>
              <a:rPr lang="en-US" sz="3200" dirty="0" smtClean="0"/>
              <a:t>US Army sent in to push back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0</TotalTime>
  <Words>797</Words>
  <Application>Microsoft Office PowerPoint</Application>
  <PresentationFormat>On-screen Show (4:3)</PresentationFormat>
  <Paragraphs>197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Sketchbook</vt:lpstr>
      <vt:lpstr>Before we were   the Badger State</vt:lpstr>
      <vt:lpstr>So What? Post French &amp; Indian War</vt:lpstr>
      <vt:lpstr>PowerPoint Presentation</vt:lpstr>
      <vt:lpstr>PowerPoint Presentation</vt:lpstr>
      <vt:lpstr>PowerPoint Presentation</vt:lpstr>
      <vt:lpstr>PowerPoint Presentation</vt:lpstr>
      <vt:lpstr>1785: Divide and Conquer? </vt:lpstr>
      <vt:lpstr>Northwest Ordinance of 1787</vt:lpstr>
      <vt:lpstr>More settlers = more battles</vt:lpstr>
      <vt:lpstr>Read the fine print…</vt:lpstr>
      <vt:lpstr>Tecumseh</vt:lpstr>
      <vt:lpstr>PowerPoint Presentation</vt:lpstr>
      <vt:lpstr>Tippecanoe Creek (1811)</vt:lpstr>
      <vt:lpstr>WAR of 1812</vt:lpstr>
      <vt:lpstr>PowerPoint Presentation</vt:lpstr>
      <vt:lpstr>PowerPoint Presentation</vt:lpstr>
      <vt:lpstr>PowerPoint Presentation</vt:lpstr>
      <vt:lpstr>Bumpy path to statehood</vt:lpstr>
      <vt:lpstr>Gimme your land!</vt:lpstr>
      <vt:lpstr>1829 (Not so) Great Cession</vt:lpstr>
      <vt:lpstr>Black Hawk’s War</vt:lpstr>
      <vt:lpstr>PowerPoint Presentation</vt:lpstr>
      <vt:lpstr>PowerPoint Presentation</vt:lpstr>
      <vt:lpstr>The Fall of Chief Black Hawk</vt:lpstr>
      <vt:lpstr>PowerPoint Presentation</vt:lpstr>
      <vt:lpstr>Resettlement and Displacement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2015-10-04T23:22:32Z</dcterms:created>
  <dcterms:modified xsi:type="dcterms:W3CDTF">2015-10-06T16:11:01Z</dcterms:modified>
</cp:coreProperties>
</file>